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1" r:id="rId6"/>
    <p:sldId id="262" r:id="rId7"/>
    <p:sldId id="263" r:id="rId8"/>
    <p:sldId id="264" r:id="rId9"/>
    <p:sldId id="265" r:id="rId10"/>
    <p:sldId id="266" r:id="rId11"/>
    <p:sldId id="267"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5" d="100"/>
          <a:sy n="55" d="100"/>
        </p:scale>
        <p:origin x="-90" y="-3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646563C4-61C3-46C5-93D1-73353DF6AF9C}" type="datetimeFigureOut">
              <a:rPr lang="es-MX" smtClean="0"/>
              <a:t>27/08/2013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3D475DB-990B-48C1-9B5F-7556070964B4}" type="slidenum">
              <a:rPr lang="es-MX" smtClean="0"/>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646563C4-61C3-46C5-93D1-73353DF6AF9C}" type="datetimeFigureOut">
              <a:rPr lang="es-MX" smtClean="0"/>
              <a:t>27/08/2013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3D475DB-990B-48C1-9B5F-7556070964B4}"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646563C4-61C3-46C5-93D1-73353DF6AF9C}" type="datetimeFigureOut">
              <a:rPr lang="es-MX" smtClean="0"/>
              <a:t>27/08/2013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3D475DB-990B-48C1-9B5F-7556070964B4}"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46563C4-61C3-46C5-93D1-73353DF6AF9C}" type="datetimeFigureOut">
              <a:rPr lang="es-MX" smtClean="0"/>
              <a:t>27/08/2013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3D475DB-990B-48C1-9B5F-7556070964B4}"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S" smtClean="0"/>
              <a:t>Haga clic para modificar el estilo de título del patrón</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s-ES" smtClean="0"/>
              <a:t>Haga clic para modificar el estilo de texto del patrón</a:t>
            </a:r>
          </a:p>
        </p:txBody>
      </p:sp>
      <p:sp>
        <p:nvSpPr>
          <p:cNvPr id="4" name="Date Placeholder 3"/>
          <p:cNvSpPr>
            <a:spLocks noGrp="1"/>
          </p:cNvSpPr>
          <p:nvPr>
            <p:ph type="dt" sz="half" idx="10"/>
          </p:nvPr>
        </p:nvSpPr>
        <p:spPr/>
        <p:txBody>
          <a:bodyPr/>
          <a:lstStyle/>
          <a:p>
            <a:fld id="{646563C4-61C3-46C5-93D1-73353DF6AF9C}" type="datetimeFigureOut">
              <a:rPr lang="es-MX" smtClean="0"/>
              <a:t>27/08/2013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3D475DB-990B-48C1-9B5F-7556070964B4}" type="slidenum">
              <a:rPr lang="es-MX" smtClean="0"/>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646563C4-61C3-46C5-93D1-73353DF6AF9C}" type="datetimeFigureOut">
              <a:rPr lang="es-MX" smtClean="0"/>
              <a:t>27/08/2013</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3D475DB-990B-48C1-9B5F-7556070964B4}" type="slidenum">
              <a:rPr lang="es-MX" smtClean="0"/>
              <a:t>‹Nº›</a:t>
            </a:fld>
            <a:endParaRPr lang="es-MX"/>
          </a:p>
        </p:txBody>
      </p:sp>
      <p:sp>
        <p:nvSpPr>
          <p:cNvPr id="8" name="Title 7"/>
          <p:cNvSpPr>
            <a:spLocks noGrp="1"/>
          </p:cNvSpPr>
          <p:nvPr>
            <p:ph type="title"/>
          </p:nvPr>
        </p:nvSpPr>
        <p:spPr/>
        <p:txBody>
          <a:bodyPr/>
          <a:lstStyle/>
          <a:p>
            <a:r>
              <a:rPr lang="es-ES" smtClean="0"/>
              <a:t>Haga clic para modificar el estilo de título del patrón</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s-ES" smtClean="0"/>
              <a:t>Haga clic para modificar el estilo de texto del patrón</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s-ES" smtClean="0"/>
              <a:t>Haga clic para modificar el estilo de texto del patrón</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646563C4-61C3-46C5-93D1-73353DF6AF9C}" type="datetimeFigureOut">
              <a:rPr lang="es-MX" smtClean="0"/>
              <a:t>27/08/2013</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A3D475DB-990B-48C1-9B5F-7556070964B4}"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646563C4-61C3-46C5-93D1-73353DF6AF9C}" type="datetimeFigureOut">
              <a:rPr lang="es-MX" smtClean="0"/>
              <a:t>27/08/2013</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A3D475DB-990B-48C1-9B5F-7556070964B4}"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6563C4-61C3-46C5-93D1-73353DF6AF9C}" type="datetimeFigureOut">
              <a:rPr lang="es-MX" smtClean="0"/>
              <a:t>27/08/2013</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A3D475DB-990B-48C1-9B5F-7556070964B4}"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S" smtClean="0"/>
              <a:t>Haga clic para modificar el estilo de título del patrón</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s-ES" smtClean="0"/>
              <a:t>Haga clic para modificar el estilo de texto del patrón</a:t>
            </a:r>
          </a:p>
        </p:txBody>
      </p:sp>
      <p:sp>
        <p:nvSpPr>
          <p:cNvPr id="5" name="Date Placeholder 4"/>
          <p:cNvSpPr>
            <a:spLocks noGrp="1"/>
          </p:cNvSpPr>
          <p:nvPr>
            <p:ph type="dt" sz="half" idx="10"/>
          </p:nvPr>
        </p:nvSpPr>
        <p:spPr/>
        <p:txBody>
          <a:bodyPr/>
          <a:lstStyle/>
          <a:p>
            <a:fld id="{646563C4-61C3-46C5-93D1-73353DF6AF9C}" type="datetimeFigureOut">
              <a:rPr lang="es-MX" smtClean="0"/>
              <a:t>27/08/2013</a:t>
            </a:fld>
            <a:endParaRPr lang="es-MX"/>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s-MX"/>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A3D475DB-990B-48C1-9B5F-7556070964B4}"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s-ES" smtClean="0"/>
              <a:t>Haga clic en el icono para agregar una imagen</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46563C4-61C3-46C5-93D1-73353DF6AF9C}" type="datetimeFigureOut">
              <a:rPr lang="es-MX" smtClean="0"/>
              <a:t>27/08/2013</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3D475DB-990B-48C1-9B5F-7556070964B4}"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646563C4-61C3-46C5-93D1-73353DF6AF9C}" type="datetimeFigureOut">
              <a:rPr lang="es-MX" smtClean="0"/>
              <a:t>27/08/2013</a:t>
            </a:fld>
            <a:endParaRPr lang="es-MX"/>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s-MX"/>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A3D475DB-990B-48C1-9B5F-7556070964B4}"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buenastareas.com/ensayos/La-Combustion-De-Hidrocarburos/1962208.html" TargetMode="External"/><Relationship Id="rId2" Type="http://schemas.openxmlformats.org/officeDocument/2006/relationships/hyperlink" Target="http://www.tareasya.com.mx/index.php/tareasya/secundaria/quimica/combustibles-quimicos/2209-Productos-de-la-combusti%C3%B3n.html" TargetMode="External"/><Relationship Id="rId1" Type="http://schemas.openxmlformats.org/officeDocument/2006/relationships/slideLayout" Target="../slideLayouts/slideLayout2.xml"/><Relationship Id="rId4" Type="http://schemas.openxmlformats.org/officeDocument/2006/relationships/hyperlink" Target="http://es.wikipedia.org/wiki/Fotoqu%C3%ADmica"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html.rincondelvago.com/inyecciones-de-gasolina.html"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115616" y="1628800"/>
            <a:ext cx="5648623" cy="2808312"/>
          </a:xfrm>
        </p:spPr>
        <p:txBody>
          <a:bodyPr/>
          <a:lstStyle/>
          <a:p>
            <a:r>
              <a:rPr lang="es-MX" dirty="0" smtClean="0"/>
              <a:t/>
            </a:r>
            <a:br>
              <a:rPr lang="es-MX" dirty="0" smtClean="0"/>
            </a:br>
            <a:r>
              <a:rPr lang="es-MX" dirty="0"/>
              <a:t/>
            </a:r>
            <a:br>
              <a:rPr lang="es-MX" dirty="0"/>
            </a:br>
            <a:r>
              <a:rPr lang="es-MX" dirty="0" smtClean="0"/>
              <a:t/>
            </a:r>
            <a:br>
              <a:rPr lang="es-MX" dirty="0" smtClean="0"/>
            </a:br>
            <a:r>
              <a:rPr lang="es-MX" dirty="0"/>
              <a:t/>
            </a:r>
            <a:br>
              <a:rPr lang="es-MX" dirty="0"/>
            </a:br>
            <a:r>
              <a:rPr lang="es-MX" dirty="0" smtClean="0"/>
              <a:t/>
            </a:r>
            <a:br>
              <a:rPr lang="es-MX" dirty="0" smtClean="0"/>
            </a:br>
            <a:r>
              <a:rPr lang="es-MX" dirty="0"/>
              <a:t/>
            </a:r>
            <a:br>
              <a:rPr lang="es-MX" dirty="0"/>
            </a:br>
            <a:r>
              <a:rPr lang="es-MX" dirty="0" smtClean="0"/>
              <a:t>ALUMNO:ORLANDO GARCIA ROMO</a:t>
            </a:r>
            <a:br>
              <a:rPr lang="es-MX" dirty="0" smtClean="0"/>
            </a:br>
            <a:r>
              <a:rPr lang="es-MX" dirty="0" smtClean="0"/>
              <a:t>SALON:5102</a:t>
            </a:r>
            <a:br>
              <a:rPr lang="es-MX" dirty="0" smtClean="0"/>
            </a:br>
            <a:r>
              <a:rPr lang="es-MX" dirty="0" smtClean="0"/>
              <a:t>CONTROL DE EMICIONES</a:t>
            </a:r>
            <a:br>
              <a:rPr lang="es-MX" dirty="0" smtClean="0"/>
            </a:br>
            <a:r>
              <a:rPr lang="es-MX" dirty="0" smtClean="0"/>
              <a:t>PROFESOR:RAUL TAPIA MORENO</a:t>
            </a:r>
            <a:endParaRPr lang="es-MX" dirty="0"/>
          </a:p>
        </p:txBody>
      </p:sp>
    </p:spTree>
    <p:extLst>
      <p:ext uri="{BB962C8B-B14F-4D97-AF65-F5344CB8AC3E}">
        <p14:creationId xmlns:p14="http://schemas.microsoft.com/office/powerpoint/2010/main" val="27121798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TEMPERATURA, ESCALA Y EMICION Y EFECTOS</a:t>
            </a:r>
            <a:endParaRPr lang="es-MX" dirty="0"/>
          </a:p>
        </p:txBody>
      </p:sp>
      <p:sp>
        <p:nvSpPr>
          <p:cNvPr id="3" name="2 Marcador de contenido"/>
          <p:cNvSpPr>
            <a:spLocks noGrp="1"/>
          </p:cNvSpPr>
          <p:nvPr>
            <p:ph idx="1"/>
          </p:nvPr>
        </p:nvSpPr>
        <p:spPr>
          <a:xfrm>
            <a:off x="822960" y="1100628"/>
            <a:ext cx="7520940" cy="5064676"/>
          </a:xfrm>
        </p:spPr>
        <p:txBody>
          <a:bodyPr>
            <a:normAutofit/>
          </a:bodyPr>
          <a:lstStyle/>
          <a:p>
            <a:r>
              <a:rPr lang="es-MX" dirty="0"/>
              <a:t>La temperatura es una magnitud referida a las nociones comunes de caliente, tibio o frío </a:t>
            </a:r>
            <a:r>
              <a:rPr lang="es-MX" dirty="0" smtClean="0"/>
              <a:t>que </a:t>
            </a:r>
            <a:r>
              <a:rPr lang="es-MX" dirty="0"/>
              <a:t>puede ser medida con un termómetro. </a:t>
            </a:r>
            <a:endParaRPr lang="es-MX" dirty="0" smtClean="0"/>
          </a:p>
          <a:p>
            <a:endParaRPr lang="es-MX" dirty="0"/>
          </a:p>
          <a:p>
            <a:r>
              <a:rPr lang="es-MX" dirty="0"/>
              <a:t> </a:t>
            </a:r>
            <a:r>
              <a:rPr lang="es-MX" dirty="0" smtClean="0"/>
              <a:t>ESCALAS: son </a:t>
            </a:r>
            <a:r>
              <a:rPr lang="es-MX" dirty="0"/>
              <a:t>una sucesión de medidas que permiten organizar datos en orden </a:t>
            </a:r>
            <a:r>
              <a:rPr lang="es-MX" dirty="0" smtClean="0"/>
              <a:t>jerárquico.</a:t>
            </a:r>
          </a:p>
          <a:p>
            <a:endParaRPr lang="es-MX" dirty="0"/>
          </a:p>
          <a:p>
            <a:r>
              <a:rPr lang="es-MX" dirty="0"/>
              <a:t>Hay dos problemas principales causados por los vehículos convencionales. En primer lugar arruinan el medio ambiente directamente con el ruido y los contaminantes. En segundo lugar se queman combustibles fósiles irremplazables que producen dióxido de carbono, que es una causa importante del calentamiento global y el cambio </a:t>
            </a:r>
            <a:r>
              <a:rPr lang="es-MX" dirty="0" smtClean="0"/>
              <a:t>climático.</a:t>
            </a:r>
          </a:p>
          <a:p>
            <a:endParaRPr lang="es-MX" dirty="0"/>
          </a:p>
          <a:p>
            <a:endParaRPr lang="es-MX" dirty="0" smtClean="0"/>
          </a:p>
          <a:p>
            <a:r>
              <a:rPr lang="es-MX" dirty="0"/>
              <a:t>http://</a:t>
            </a:r>
            <a:r>
              <a:rPr lang="es-MX" dirty="0" smtClean="0"/>
              <a:t>webs.uvigo.es/albertogonzalez/arquivos/efectos_emision_gases.html</a:t>
            </a:r>
            <a:endParaRPr lang="es-MX" dirty="0"/>
          </a:p>
          <a:p>
            <a:r>
              <a:rPr lang="es-MX" dirty="0"/>
              <a:t>http://es.wikipedia.org/wiki/Nivel_de_medida</a:t>
            </a:r>
          </a:p>
          <a:p>
            <a:r>
              <a:rPr lang="es-MX" dirty="0"/>
              <a:t>http://es.wikipedia.org/wiki/Temperatura</a:t>
            </a:r>
            <a:endParaRPr lang="es-MX" dirty="0" smtClean="0"/>
          </a:p>
          <a:p>
            <a:endParaRPr lang="es-MX" dirty="0"/>
          </a:p>
        </p:txBody>
      </p:sp>
    </p:spTree>
    <p:extLst>
      <p:ext uri="{BB962C8B-B14F-4D97-AF65-F5344CB8AC3E}">
        <p14:creationId xmlns:p14="http://schemas.microsoft.com/office/powerpoint/2010/main" val="23858686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Conversión entre escalas</a:t>
            </a:r>
            <a:endParaRPr lang="es-MX" dirty="0"/>
          </a:p>
        </p:txBody>
      </p:sp>
      <p:sp>
        <p:nvSpPr>
          <p:cNvPr id="3" name="2 Marcador de contenido"/>
          <p:cNvSpPr>
            <a:spLocks noGrp="1"/>
          </p:cNvSpPr>
          <p:nvPr>
            <p:ph idx="1"/>
          </p:nvPr>
        </p:nvSpPr>
        <p:spPr>
          <a:xfrm>
            <a:off x="822960" y="1100628"/>
            <a:ext cx="7520940" cy="5424716"/>
          </a:xfrm>
        </p:spPr>
        <p:txBody>
          <a:bodyPr>
            <a:normAutofit/>
          </a:bodyPr>
          <a:lstStyle/>
          <a:p>
            <a:r>
              <a:rPr lang="es-MX" dirty="0"/>
              <a:t>°C a °F	Multiplica por 9, divide entre 5, después suma 32</a:t>
            </a:r>
          </a:p>
          <a:p>
            <a:r>
              <a:rPr lang="es-MX" dirty="0"/>
              <a:t>°F </a:t>
            </a:r>
            <a:r>
              <a:rPr lang="es-MX" dirty="0" smtClean="0"/>
              <a:t>a </a:t>
            </a:r>
            <a:r>
              <a:rPr lang="es-MX" dirty="0"/>
              <a:t>°C	Resta 32, después multiplica por 5, después divide entre </a:t>
            </a:r>
            <a:r>
              <a:rPr lang="es-MX" dirty="0" smtClean="0"/>
              <a:t>9</a:t>
            </a:r>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smtClean="0"/>
          </a:p>
          <a:p>
            <a:endParaRPr lang="es-MX" dirty="0"/>
          </a:p>
          <a:p>
            <a:endParaRPr lang="es-MX" dirty="0" smtClean="0"/>
          </a:p>
          <a:p>
            <a:r>
              <a:rPr lang="es-MX" dirty="0" smtClean="0"/>
              <a:t>http</a:t>
            </a:r>
            <a:r>
              <a:rPr lang="es-MX" dirty="0"/>
              <a:t>://www.disfrutalasmatematicas.com/medida/temperatura-conversion.html</a:t>
            </a:r>
          </a:p>
        </p:txBody>
      </p:sp>
    </p:spTree>
    <p:extLst>
      <p:ext uri="{BB962C8B-B14F-4D97-AF65-F5344CB8AC3E}">
        <p14:creationId xmlns:p14="http://schemas.microsoft.com/office/powerpoint/2010/main" val="31485461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Combustión , gases y residuos</a:t>
            </a:r>
            <a:endParaRPr lang="es-MX" dirty="0"/>
          </a:p>
        </p:txBody>
      </p:sp>
      <p:sp>
        <p:nvSpPr>
          <p:cNvPr id="3" name="2 Marcador de contenido"/>
          <p:cNvSpPr>
            <a:spLocks noGrp="1"/>
          </p:cNvSpPr>
          <p:nvPr>
            <p:ph idx="1"/>
          </p:nvPr>
        </p:nvSpPr>
        <p:spPr>
          <a:xfrm>
            <a:off x="822960" y="1100628"/>
            <a:ext cx="7520940" cy="5568732"/>
          </a:xfrm>
        </p:spPr>
        <p:txBody>
          <a:bodyPr>
            <a:normAutofit fontScale="85000" lnSpcReduction="10000"/>
          </a:bodyPr>
          <a:lstStyle/>
          <a:p>
            <a:r>
              <a:rPr lang="es-MX" dirty="0"/>
              <a:t>La combustión es una reacción química de oxidación, en la cual generalmente se desprende una gran cantidad de energía, en forma de calor y luz, manifestándose visualmente como fuego.</a:t>
            </a:r>
          </a:p>
          <a:p>
            <a:r>
              <a:rPr lang="es-MX" dirty="0"/>
              <a:t>En toda combustión existe un elemento que arde (combustible) y otro que produce la combustión (comburente), generalmente oxígeno en forma de O2 gaseoso. Los explosivos tienen oxígeno ligado químicamente, por lo que no necesitan el oxígeno del aire para realizar la combustión</a:t>
            </a:r>
            <a:r>
              <a:rPr lang="es-MX" dirty="0" smtClean="0"/>
              <a:t>.</a:t>
            </a:r>
          </a:p>
          <a:p>
            <a:r>
              <a:rPr lang="es-MX" dirty="0"/>
              <a:t> Los equipos energéticos que más aceptación han tenido son los motores de combustión interna, a ellos corresponde más de un 80 % de la totalidad de la energía producida en el mundo.</a:t>
            </a:r>
          </a:p>
          <a:p>
            <a:r>
              <a:rPr lang="es-MX" dirty="0"/>
              <a:t>En la Unión Europea aunque los medios de locomoción son responsables únicamente de un 5 % de las emisiones de dióxido de azufre (SO2), son responsables del 25 % de las emisiones de dióxido de carbono (CO2), del 87 % de las de monóxido de carbono (CO) y del 66 % de las de óxidos de nitrógeno (NOx).</a:t>
            </a:r>
          </a:p>
          <a:p>
            <a:r>
              <a:rPr lang="es-MX" dirty="0"/>
              <a:t>En ecología, es cualquier material que su productor o dueño considera que no tienen valor suficiente para retenerlo.</a:t>
            </a:r>
          </a:p>
          <a:p>
            <a:endParaRPr lang="es-MX" dirty="0" smtClean="0"/>
          </a:p>
          <a:p>
            <a:endParaRPr lang="es-MX" dirty="0"/>
          </a:p>
          <a:p>
            <a:endParaRPr lang="es-MX" dirty="0" smtClean="0"/>
          </a:p>
          <a:p>
            <a:endParaRPr lang="es-MX" dirty="0"/>
          </a:p>
          <a:p>
            <a:endParaRPr lang="es-MX" dirty="0" smtClean="0"/>
          </a:p>
          <a:p>
            <a:r>
              <a:rPr lang="es-MX" dirty="0"/>
              <a:t>http://es.wikipedia.org/wiki/Residuo</a:t>
            </a:r>
          </a:p>
          <a:p>
            <a:r>
              <a:rPr lang="es-MX" dirty="0"/>
              <a:t>http://www.aficionadosalamecanica.net/emision-gases-escape.htm</a:t>
            </a:r>
            <a:endParaRPr lang="es-MX" dirty="0" smtClean="0"/>
          </a:p>
          <a:p>
            <a:r>
              <a:rPr lang="es-MX" dirty="0"/>
              <a:t>http://es.wikipedia.org/wiki/Combusti%C3%B3n</a:t>
            </a:r>
          </a:p>
        </p:txBody>
      </p:sp>
    </p:spTree>
    <p:extLst>
      <p:ext uri="{BB962C8B-B14F-4D97-AF65-F5344CB8AC3E}">
        <p14:creationId xmlns:p14="http://schemas.microsoft.com/office/powerpoint/2010/main" val="11285520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Porcentaje de mezcla aire combustible</a:t>
            </a:r>
            <a:endParaRPr lang="es-MX" dirty="0"/>
          </a:p>
        </p:txBody>
      </p:sp>
      <p:sp>
        <p:nvSpPr>
          <p:cNvPr id="3" name="2 Marcador de contenido"/>
          <p:cNvSpPr>
            <a:spLocks noGrp="1"/>
          </p:cNvSpPr>
          <p:nvPr>
            <p:ph idx="1"/>
          </p:nvPr>
        </p:nvSpPr>
        <p:spPr>
          <a:xfrm>
            <a:off x="822960" y="1100628"/>
            <a:ext cx="7520940" cy="4632628"/>
          </a:xfrm>
        </p:spPr>
        <p:txBody>
          <a:bodyPr/>
          <a:lstStyle/>
          <a:p>
            <a:r>
              <a:rPr lang="es-MX" dirty="0"/>
              <a:t>Mezcla </a:t>
            </a:r>
            <a:r>
              <a:rPr lang="es-MX" dirty="0" smtClean="0"/>
              <a:t>Estequiometria</a:t>
            </a:r>
            <a:endParaRPr lang="es-MX" dirty="0"/>
          </a:p>
          <a:p>
            <a:r>
              <a:rPr lang="es-MX" dirty="0"/>
              <a:t>En condiciones normales, la combustión total de 1 gramo de gasolina se consigue con 14.8 gramos de aire. Sin embargo, los motores de pistón no son capaces de crear las condiciones de homogeneidad entre aire y gasolina para quemarla el ciento por ciento. Para contrarrestar esta deficiencia los sistemas de alimentación están diseñados de manera que la mezcla contenga un 10 por ciento más de aire por gramo de gasolina. Esta proporción se denomina "mezcla económica" y se forma con 16 partes de aire por cada parte de combustible.</a:t>
            </a:r>
          </a:p>
          <a:p>
            <a:r>
              <a:rPr lang="es-MX" dirty="0"/>
              <a:t>Relación de Máxima Potencia</a:t>
            </a:r>
          </a:p>
          <a:p>
            <a:r>
              <a:rPr lang="es-MX" dirty="0"/>
              <a:t>Esta se obtiene con una mezcla que presenta 20% menos de aire que la proporción económica, es decir, 1 gramo de gasolina por cada 12,5 gramos de aire.</a:t>
            </a:r>
          </a:p>
        </p:txBody>
      </p:sp>
      <p:sp>
        <p:nvSpPr>
          <p:cNvPr id="4" name="3 Rectángulo"/>
          <p:cNvSpPr/>
          <p:nvPr/>
        </p:nvSpPr>
        <p:spPr>
          <a:xfrm>
            <a:off x="1043608" y="5661248"/>
            <a:ext cx="6840760" cy="369332"/>
          </a:xfrm>
          <a:prstGeom prst="rect">
            <a:avLst/>
          </a:prstGeom>
        </p:spPr>
        <p:txBody>
          <a:bodyPr wrap="square">
            <a:spAutoFit/>
          </a:bodyPr>
          <a:lstStyle/>
          <a:p>
            <a:r>
              <a:rPr lang="es-MX" dirty="0" smtClean="0"/>
              <a:t>http://www.todomotores.cl/competicion/mezcla_combustible.htm</a:t>
            </a:r>
            <a:endParaRPr lang="es-MX" dirty="0"/>
          </a:p>
        </p:txBody>
      </p:sp>
    </p:spTree>
    <p:extLst>
      <p:ext uri="{BB962C8B-B14F-4D97-AF65-F5344CB8AC3E}">
        <p14:creationId xmlns:p14="http://schemas.microsoft.com/office/powerpoint/2010/main" val="11607620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Pulverización y vaporización</a:t>
            </a:r>
            <a:endParaRPr lang="es-MX" dirty="0"/>
          </a:p>
        </p:txBody>
      </p:sp>
      <p:sp>
        <p:nvSpPr>
          <p:cNvPr id="3" name="2 Marcador de contenido"/>
          <p:cNvSpPr>
            <a:spLocks noGrp="1"/>
          </p:cNvSpPr>
          <p:nvPr>
            <p:ph idx="1"/>
          </p:nvPr>
        </p:nvSpPr>
        <p:spPr>
          <a:xfrm>
            <a:off x="822960" y="1100628"/>
            <a:ext cx="7520940" cy="5064676"/>
          </a:xfrm>
        </p:spPr>
        <p:txBody>
          <a:bodyPr>
            <a:normAutofit/>
          </a:bodyPr>
          <a:lstStyle/>
          <a:p>
            <a:r>
              <a:rPr lang="es-MX" dirty="0" smtClean="0"/>
              <a:t>El </a:t>
            </a:r>
            <a:r>
              <a:rPr lang="es-MX" dirty="0"/>
              <a:t>inyector se controla de forma electrónica para lograr que la </a:t>
            </a:r>
            <a:r>
              <a:rPr lang="es-MX" dirty="0">
                <a:solidFill>
                  <a:srgbClr val="FF0000"/>
                </a:solidFill>
              </a:rPr>
              <a:t>pulverización </a:t>
            </a:r>
            <a:r>
              <a:rPr lang="es-MX" dirty="0"/>
              <a:t>de la gasolina en cada cilindro se realice en la cantidad realmente requerida en cada momento preciso, lográndose así un mayor aprovechamiento y optimización en el consumo del </a:t>
            </a:r>
            <a:r>
              <a:rPr lang="es-MX" dirty="0" smtClean="0"/>
              <a:t>combustible.</a:t>
            </a:r>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r>
              <a:rPr lang="es-MX" dirty="0" smtClean="0"/>
              <a:t>http</a:t>
            </a:r>
            <a:r>
              <a:rPr lang="es-MX" dirty="0"/>
              <a:t>://www.asifunciona.com/mecanica/af_motor_gasolina/af_motor_gasolina_4.htm</a:t>
            </a:r>
          </a:p>
        </p:txBody>
      </p:sp>
    </p:spTree>
    <p:extLst>
      <p:ext uri="{BB962C8B-B14F-4D97-AF65-F5344CB8AC3E}">
        <p14:creationId xmlns:p14="http://schemas.microsoft.com/office/powerpoint/2010/main" val="33131675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Analizador de gases  y opacímetro</a:t>
            </a:r>
            <a:endParaRPr lang="es-MX" dirty="0"/>
          </a:p>
        </p:txBody>
      </p:sp>
      <p:sp>
        <p:nvSpPr>
          <p:cNvPr id="3" name="2 Marcador de contenido"/>
          <p:cNvSpPr>
            <a:spLocks noGrp="1"/>
          </p:cNvSpPr>
          <p:nvPr>
            <p:ph idx="1"/>
          </p:nvPr>
        </p:nvSpPr>
        <p:spPr>
          <a:xfrm>
            <a:off x="822960" y="1100628"/>
            <a:ext cx="7520940" cy="5424716"/>
          </a:xfrm>
        </p:spPr>
        <p:txBody>
          <a:bodyPr>
            <a:normAutofit/>
          </a:bodyPr>
          <a:lstStyle/>
          <a:p>
            <a:r>
              <a:rPr lang="es-MX" dirty="0"/>
              <a:t>El análisis de combustión es un método utilizado tanto en química orgánica y química analítica para determinar la composición elemental en forma de la fórmula empírica, de un compuesto orgánico puro, por combustión de la muestra bajo condiciones donde los productos resultantes de la combustión puedan ser analizados cuantitativamente. Una vez que se ha determinado el número de moles de cada producto de la combustión, puede calcularse la fórmula empírica o </a:t>
            </a:r>
            <a:r>
              <a:rPr lang="es-MX" dirty="0" smtClean="0"/>
              <a:t>parcial </a:t>
            </a:r>
            <a:r>
              <a:rPr lang="es-MX" dirty="0"/>
              <a:t>del compuesto original</a:t>
            </a:r>
            <a:r>
              <a:rPr lang="es-MX" dirty="0" smtClean="0"/>
              <a:t>.</a:t>
            </a:r>
          </a:p>
          <a:p>
            <a:r>
              <a:rPr lang="es-MX" dirty="0"/>
              <a:t>En el sector automovilístico se entiende por opacímetro un aparato para el control de los gases emitidos por los vehículos equipados con motor </a:t>
            </a:r>
            <a:r>
              <a:rPr lang="es-MX" dirty="0" smtClean="0"/>
              <a:t>Diésel.</a:t>
            </a:r>
            <a:endParaRPr lang="es-MX" dirty="0"/>
          </a:p>
          <a:p>
            <a:r>
              <a:rPr lang="es-MX" dirty="0"/>
              <a:t>El opacímetro permite valorar la cantidad de hidrocarburos sin quemar (</a:t>
            </a:r>
            <a:r>
              <a:rPr lang="es-MX" dirty="0" smtClean="0"/>
              <a:t>gasoil</a:t>
            </a:r>
            <a:r>
              <a:rPr lang="es-MX" dirty="0"/>
              <a:t>) y, por tanto, deducir la eficacia de la bomba de inyección</a:t>
            </a:r>
            <a:r>
              <a:rPr lang="es-MX" dirty="0" smtClean="0"/>
              <a:t>.</a:t>
            </a:r>
          </a:p>
          <a:p>
            <a:endParaRPr lang="es-MX" dirty="0"/>
          </a:p>
          <a:p>
            <a:endParaRPr lang="es-MX" dirty="0" smtClean="0"/>
          </a:p>
          <a:p>
            <a:endParaRPr lang="es-MX" dirty="0" smtClean="0"/>
          </a:p>
          <a:p>
            <a:r>
              <a:rPr lang="es-MX" dirty="0"/>
              <a:t>http://diccionario.motorgiga.com/diccionario/opacimetro-definicion-significado/gmx-niv15-con194993.htm</a:t>
            </a:r>
          </a:p>
          <a:p>
            <a:r>
              <a:rPr lang="es-MX" dirty="0" smtClean="0"/>
              <a:t>http</a:t>
            </a:r>
            <a:r>
              <a:rPr lang="es-MX" dirty="0"/>
              <a:t>://es.wikipedia.org/wiki/An%C3%A1lisis_de_combusti%C3%B3n</a:t>
            </a:r>
            <a:endParaRPr lang="es-MX" dirty="0" smtClean="0"/>
          </a:p>
          <a:p>
            <a:endParaRPr lang="es-MX" dirty="0"/>
          </a:p>
          <a:p>
            <a:endParaRPr lang="es-MX" dirty="0"/>
          </a:p>
        </p:txBody>
      </p:sp>
    </p:spTree>
    <p:extLst>
      <p:ext uri="{BB962C8B-B14F-4D97-AF65-F5344CB8AC3E}">
        <p14:creationId xmlns:p14="http://schemas.microsoft.com/office/powerpoint/2010/main" val="25737600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Normas técnicas de control de emisiones contaminantes</a:t>
            </a:r>
            <a:endParaRPr lang="es-MX" dirty="0"/>
          </a:p>
        </p:txBody>
      </p:sp>
      <p:sp>
        <p:nvSpPr>
          <p:cNvPr id="3" name="2 Marcador de contenido"/>
          <p:cNvSpPr>
            <a:spLocks noGrp="1"/>
          </p:cNvSpPr>
          <p:nvPr>
            <p:ph idx="1"/>
          </p:nvPr>
        </p:nvSpPr>
        <p:spPr>
          <a:xfrm>
            <a:off x="822960" y="1100628"/>
            <a:ext cx="7520940" cy="4848652"/>
          </a:xfrm>
        </p:spPr>
        <p:txBody>
          <a:bodyPr>
            <a:normAutofit fontScale="92500" lnSpcReduction="10000"/>
          </a:bodyPr>
          <a:lstStyle/>
          <a:p>
            <a:r>
              <a:rPr lang="es-MX" dirty="0"/>
              <a:t>SANDRA DENISSE HERRERA FLORES, Subsecretaria de Fomento y Normatividad Ambiental de la Secretaría de Medio Ambiente y Recursos Naturales y Presidenta del Comité Consultivo Nacional de Normalización de Medio Ambiente y Recursos Naturales, con fundamento en los artículos 32 Bis fracción IV de la Ley Orgánica de la Administración Pública Federal; 5 fracciones V, XII y XIII, 36, 37, 37 Bis, 111 fracción III, 113 y 171 de la Ley General del Equilibrio Ecológico y la Protección al Ambiente; 38 fracción II, 40 fracción X, 43, 44, 47 y 51 de la Ley Federal sobre Metrología y Normalización; 28 y 34 del Reglamento de la Ley Federal sobre Metrología y Normalización; 8 del Reglamento Interior de la Secretaría de Medio Ambiente y Recursos Naturales, y</a:t>
            </a:r>
          </a:p>
          <a:p>
            <a:r>
              <a:rPr lang="es-MX" dirty="0"/>
              <a:t>CONSIDERANDO</a:t>
            </a:r>
          </a:p>
          <a:p>
            <a:r>
              <a:rPr lang="es-MX" dirty="0"/>
              <a:t>Que con fecha 2 de diciembre de 1994 se publicó en el Diario Oficial de la Federación, la Norma Oficial Mexicana NOM-085-ECOL-1994, Contaminación atmosférica- para fuentes fijas que utilizan combustibles fósiles, sólidos, líquidos o gaseosos o cualquiera de sus combinaciones, que establece los niveles máximos permisibles de emisión a la atmósfera de humos, partículas suspendidas totales, bióxido de azufre y óxidos de nitrógeno y los requisitos y condiciones para la operación de los equipos de calentamiento indirecto por combustión, así como los niveles máximos permisibles de emisión de bióxido de azufre en los equipos de calentamiento directo por combustión. A su vez, la citada norma fue modificada mediante acuerdo publicado en el Diario Oficial de la Federación el 11 de noviembre de </a:t>
            </a:r>
            <a:r>
              <a:rPr lang="es-MX" dirty="0" smtClean="0"/>
              <a:t>1997.</a:t>
            </a:r>
          </a:p>
          <a:p>
            <a:r>
              <a:rPr lang="es-MX" dirty="0" smtClean="0"/>
              <a:t> cortesía de: https</a:t>
            </a:r>
            <a:r>
              <a:rPr lang="es-MX" dirty="0"/>
              <a:t>://dof.gob.mx/index.php</a:t>
            </a:r>
          </a:p>
        </p:txBody>
      </p:sp>
    </p:spTree>
    <p:extLst>
      <p:ext uri="{BB962C8B-B14F-4D97-AF65-F5344CB8AC3E}">
        <p14:creationId xmlns:p14="http://schemas.microsoft.com/office/powerpoint/2010/main" val="22764528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Características tipos y especificaciones de cámaras de combustión</a:t>
            </a:r>
            <a:endParaRPr lang="es-MX" dirty="0"/>
          </a:p>
        </p:txBody>
      </p:sp>
      <p:sp>
        <p:nvSpPr>
          <p:cNvPr id="3" name="2 Marcador de contenido"/>
          <p:cNvSpPr>
            <a:spLocks noGrp="1"/>
          </p:cNvSpPr>
          <p:nvPr>
            <p:ph idx="1"/>
          </p:nvPr>
        </p:nvSpPr>
        <p:spPr>
          <a:xfrm>
            <a:off x="822960" y="1100628"/>
            <a:ext cx="7520940" cy="5424716"/>
          </a:xfrm>
        </p:spPr>
        <p:txBody>
          <a:bodyPr/>
          <a:lstStyle/>
          <a:p>
            <a:r>
              <a:rPr lang="es-MX" dirty="0" smtClean="0"/>
              <a:t>En </a:t>
            </a:r>
            <a:r>
              <a:rPr lang="es-MX" dirty="0"/>
              <a:t>un motor alternativo a ciclo Otto (gasolina), la cámara de combustión es el espacio remanente entre la parte superior del pistón cuando éste se encuentra en el punto muerto superior (PMS; en inglés "Top Dead Center" o TDC) y la culata o tapa de cilindros. En un ciclo Diésel (</a:t>
            </a:r>
            <a:r>
              <a:rPr lang="es-MX" dirty="0" smtClean="0"/>
              <a:t>gasoil</a:t>
            </a:r>
            <a:r>
              <a:rPr lang="es-MX" dirty="0"/>
              <a:t>),de inyección directa, la cámara de combustión principal se encuentra mecanizada en la cabeza del pistón. En los de inyección indirecta, hay una </a:t>
            </a:r>
            <a:r>
              <a:rPr lang="es-MX" dirty="0" smtClean="0"/>
              <a:t>pre cámara </a:t>
            </a:r>
            <a:r>
              <a:rPr lang="es-MX" dirty="0"/>
              <a:t>de combustión o una cámara de turbulencia.</a:t>
            </a:r>
          </a:p>
          <a:p>
            <a:r>
              <a:rPr lang="es-MX" dirty="0"/>
              <a:t>La relación entre el volumen máximo y mínimo se denomina relación de compresión. Por simplificar en los motores de ciclo Otto se denomina así al volumen del espacio en </a:t>
            </a:r>
            <a:r>
              <a:rPr lang="es-MX" dirty="0" smtClean="0"/>
              <a:t>la culata.</a:t>
            </a:r>
            <a:endParaRPr lang="es-MX" dirty="0"/>
          </a:p>
        </p:txBody>
      </p:sp>
    </p:spTree>
    <p:extLst>
      <p:ext uri="{BB962C8B-B14F-4D97-AF65-F5344CB8AC3E}">
        <p14:creationId xmlns:p14="http://schemas.microsoft.com/office/powerpoint/2010/main" val="20421238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365760"/>
            <a:ext cx="8424936" cy="548640"/>
          </a:xfrm>
        </p:spPr>
        <p:txBody>
          <a:bodyPr/>
          <a:lstStyle/>
          <a:p>
            <a:r>
              <a:rPr lang="es-MX" dirty="0" smtClean="0"/>
              <a:t>PRODUCTOS DE LA COMBUSTION (HIDROCARBUROS, GASES, REACCIONES FOTOQUIMICAS).</a:t>
            </a:r>
            <a:endParaRPr lang="es-MX" dirty="0"/>
          </a:p>
        </p:txBody>
      </p:sp>
      <p:sp>
        <p:nvSpPr>
          <p:cNvPr id="3" name="2 Marcador de contenido"/>
          <p:cNvSpPr>
            <a:spLocks noGrp="1"/>
          </p:cNvSpPr>
          <p:nvPr>
            <p:ph idx="1"/>
          </p:nvPr>
        </p:nvSpPr>
        <p:spPr>
          <a:xfrm>
            <a:off x="822960" y="1100628"/>
            <a:ext cx="7709480" cy="5568732"/>
          </a:xfrm>
        </p:spPr>
        <p:txBody>
          <a:bodyPr>
            <a:normAutofit lnSpcReduction="10000"/>
          </a:bodyPr>
          <a:lstStyle/>
          <a:p>
            <a:r>
              <a:rPr lang="es-MX" dirty="0"/>
              <a:t>Los vehículos arrojan gases como el monóxido de carbono (CO), dióxido de carbono (CO2), óxidos de nitrógeno (NO2, NO), óxidos de azufre (SO2, SO3</a:t>
            </a:r>
            <a:r>
              <a:rPr lang="es-MX" dirty="0" smtClean="0"/>
              <a:t>).</a:t>
            </a:r>
          </a:p>
          <a:p>
            <a:r>
              <a:rPr lang="es-MX" dirty="0"/>
              <a:t>La combustión de hidrocarburos sólo se efectúa a temperaturas elevadas, como las que proporcionan una llama o una chispa. Sin embargo, una vez iniciada, la reacción desprende calor, que a menudo es suficiente para mantener la alta temperatura y permitir que la combustión continúe.</a:t>
            </a:r>
          </a:p>
          <a:p>
            <a:r>
              <a:rPr lang="es-MX" dirty="0"/>
              <a:t>La fotoquímica puede ser introducida como una reacción que procede con la absorción de luz. Normalmente, una reacción (no sólo una reacción fotoquímica) ocurre cuando una molécula gana la energía de activación necesaria para experimentar cambios. Un ejemplo de esto es la combustión de la gasolina (un hidrocarburo) en dióxido de carbono y agua. Esta es una reacción química en la que una o más moléculas o especies químicas se transforman en otras. Para que esta reacción se lleve a cabo debe ser suministrada energía de activación. La energía de activación es provista en la forma de calor o una chispa. En el caso de las reacciones fotoquímicas, es la luz la que provee la energía de activación.</a:t>
            </a:r>
            <a:endParaRPr lang="es-MX" dirty="0" smtClean="0"/>
          </a:p>
          <a:p>
            <a:r>
              <a:rPr lang="es-MX" dirty="0" smtClean="0"/>
              <a:t>CORTECIA DE: </a:t>
            </a:r>
            <a:r>
              <a:rPr lang="es-MX" dirty="0" smtClean="0">
                <a:hlinkClick r:id="rId2"/>
              </a:rPr>
              <a:t>http</a:t>
            </a:r>
            <a:r>
              <a:rPr lang="es-MX" dirty="0">
                <a:hlinkClick r:id="rId2"/>
              </a:rPr>
              <a:t>://</a:t>
            </a:r>
            <a:r>
              <a:rPr lang="es-MX" dirty="0" smtClean="0">
                <a:hlinkClick r:id="rId2"/>
              </a:rPr>
              <a:t>www.tareasya.com.mx/index.php/tareasya/secundaria/quimica/combustibles-quimicos/2209-Productos-de-la-combusti%C3%B3n.html</a:t>
            </a:r>
            <a:endParaRPr lang="es-MX" dirty="0" smtClean="0"/>
          </a:p>
          <a:p>
            <a:r>
              <a:rPr lang="es-MX" dirty="0">
                <a:hlinkClick r:id="rId3"/>
              </a:rPr>
              <a:t>http://</a:t>
            </a:r>
            <a:r>
              <a:rPr lang="es-MX" dirty="0" smtClean="0">
                <a:hlinkClick r:id="rId3"/>
              </a:rPr>
              <a:t>www.buenastareas.com/ensayos/La-Combustion-De-Hidrocarburos/1962208.html</a:t>
            </a:r>
            <a:endParaRPr lang="es-MX" dirty="0" smtClean="0"/>
          </a:p>
          <a:p>
            <a:r>
              <a:rPr lang="es-MX" dirty="0">
                <a:hlinkClick r:id="rId4"/>
              </a:rPr>
              <a:t>http://</a:t>
            </a:r>
            <a:r>
              <a:rPr lang="es-MX" dirty="0" smtClean="0">
                <a:hlinkClick r:id="rId4"/>
              </a:rPr>
              <a:t>es.wikipedia.org/wiki/Fotoqu%C3%ADmica</a:t>
            </a:r>
            <a:endParaRPr lang="es-MX" dirty="0" smtClean="0"/>
          </a:p>
          <a:p>
            <a:endParaRPr lang="es-MX" dirty="0"/>
          </a:p>
        </p:txBody>
      </p:sp>
    </p:spTree>
    <p:extLst>
      <p:ext uri="{BB962C8B-B14F-4D97-AF65-F5344CB8AC3E}">
        <p14:creationId xmlns:p14="http://schemas.microsoft.com/office/powerpoint/2010/main" val="11014891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Mezcla ideal y </a:t>
            </a:r>
            <a:r>
              <a:rPr lang="es-MX" smtClean="0"/>
              <a:t>mezcla real</a:t>
            </a:r>
            <a:endParaRPr lang="es-MX"/>
          </a:p>
        </p:txBody>
      </p:sp>
      <p:sp>
        <p:nvSpPr>
          <p:cNvPr id="3" name="2 Marcador de contenido"/>
          <p:cNvSpPr>
            <a:spLocks noGrp="1"/>
          </p:cNvSpPr>
          <p:nvPr>
            <p:ph idx="1"/>
          </p:nvPr>
        </p:nvSpPr>
        <p:spPr>
          <a:xfrm>
            <a:off x="822960" y="1100628"/>
            <a:ext cx="7520940" cy="4920660"/>
          </a:xfrm>
        </p:spPr>
        <p:txBody>
          <a:bodyPr/>
          <a:lstStyle/>
          <a:p>
            <a:r>
              <a:rPr lang="es-MX" dirty="0" smtClean="0"/>
              <a:t>1 KG DE GASOLINA NECESITA 14,7KG DE  AIRE PARA HACER UNA COMBUSTION IDEAL</a:t>
            </a:r>
          </a:p>
          <a:p>
            <a:r>
              <a:rPr lang="es-MX" dirty="0"/>
              <a:t>Esta se obtiene con una mezcla que presenta 20% menos de aire que la proporción económica, es decir, 1 gramo de gasolina por cada 12,5 gramos de aire</a:t>
            </a:r>
            <a:r>
              <a:rPr lang="es-MX" dirty="0" smtClean="0"/>
              <a:t>.</a:t>
            </a:r>
          </a:p>
          <a:p>
            <a:endParaRPr lang="es-MX" dirty="0"/>
          </a:p>
          <a:p>
            <a:endParaRPr lang="es-MX" dirty="0" smtClean="0"/>
          </a:p>
          <a:p>
            <a:endParaRPr lang="es-MX" dirty="0"/>
          </a:p>
          <a:p>
            <a:endParaRPr lang="es-MX" dirty="0" smtClean="0"/>
          </a:p>
          <a:p>
            <a:endParaRPr lang="es-MX" dirty="0" smtClean="0"/>
          </a:p>
          <a:p>
            <a:endParaRPr lang="es-MX" dirty="0"/>
          </a:p>
          <a:p>
            <a:endParaRPr lang="es-MX" dirty="0" smtClean="0"/>
          </a:p>
          <a:p>
            <a:endParaRPr lang="es-MX" dirty="0"/>
          </a:p>
          <a:p>
            <a:endParaRPr lang="es-MX" dirty="0"/>
          </a:p>
          <a:p>
            <a:r>
              <a:rPr lang="es-MX" dirty="0"/>
              <a:t>http://www.todomotores.cl/competicion/mezcla_combustible.htm</a:t>
            </a:r>
          </a:p>
        </p:txBody>
      </p:sp>
    </p:spTree>
    <p:extLst>
      <p:ext uri="{BB962C8B-B14F-4D97-AF65-F5344CB8AC3E}">
        <p14:creationId xmlns:p14="http://schemas.microsoft.com/office/powerpoint/2010/main" val="26663780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introducción</a:t>
            </a:r>
            <a:endParaRPr lang="es-MX" dirty="0"/>
          </a:p>
        </p:txBody>
      </p:sp>
      <p:sp>
        <p:nvSpPr>
          <p:cNvPr id="3" name="2 Marcador de contenido"/>
          <p:cNvSpPr>
            <a:spLocks noGrp="1"/>
          </p:cNvSpPr>
          <p:nvPr>
            <p:ph idx="1"/>
          </p:nvPr>
        </p:nvSpPr>
        <p:spPr>
          <a:xfrm>
            <a:off x="822960" y="1100628"/>
            <a:ext cx="7520940" cy="5136684"/>
          </a:xfrm>
        </p:spPr>
        <p:txBody>
          <a:bodyPr>
            <a:normAutofit/>
          </a:bodyPr>
          <a:lstStyle/>
          <a:p>
            <a:r>
              <a:rPr lang="es-MX" sz="2400" dirty="0"/>
              <a:t>E</a:t>
            </a:r>
            <a:r>
              <a:rPr lang="es-MX" sz="2400" dirty="0" smtClean="0"/>
              <a:t>ste documento  fue echo para realizar pruebas de  las emisiones habla de los residuos de una emisión que contiene el humo cuando el combustible esta malo  cuando la combustión es rica y todo lo que contienen los residuos del humo </a:t>
            </a:r>
            <a:endParaRPr lang="es-MX" sz="2400" dirty="0"/>
          </a:p>
        </p:txBody>
      </p:sp>
    </p:spTree>
    <p:extLst>
      <p:ext uri="{BB962C8B-B14F-4D97-AF65-F5344CB8AC3E}">
        <p14:creationId xmlns:p14="http://schemas.microsoft.com/office/powerpoint/2010/main" val="30926289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2960" y="365760"/>
            <a:ext cx="7997512" cy="548640"/>
          </a:xfrm>
        </p:spPr>
        <p:txBody>
          <a:bodyPr/>
          <a:lstStyle/>
          <a:p>
            <a:r>
              <a:rPr lang="es-MX" dirty="0" smtClean="0"/>
              <a:t>Diésel mezcla compleja de hidrocarburos</a:t>
            </a:r>
            <a:endParaRPr lang="es-MX" dirty="0"/>
          </a:p>
        </p:txBody>
      </p:sp>
      <p:sp>
        <p:nvSpPr>
          <p:cNvPr id="3" name="2 Marcador de contenido"/>
          <p:cNvSpPr>
            <a:spLocks noGrp="1"/>
          </p:cNvSpPr>
          <p:nvPr>
            <p:ph idx="1"/>
          </p:nvPr>
        </p:nvSpPr>
        <p:spPr>
          <a:xfrm>
            <a:off x="822960" y="1100628"/>
            <a:ext cx="7520940" cy="5496724"/>
          </a:xfrm>
        </p:spPr>
        <p:txBody>
          <a:bodyPr/>
          <a:lstStyle/>
          <a:p>
            <a:r>
              <a:rPr lang="es-MX" dirty="0"/>
              <a:t>En los motores </a:t>
            </a:r>
            <a:r>
              <a:rPr lang="es-MX" dirty="0" smtClean="0"/>
              <a:t>Diésel </a:t>
            </a:r>
            <a:r>
              <a:rPr lang="es-MX" dirty="0"/>
              <a:t>la mezcla </a:t>
            </a:r>
            <a:r>
              <a:rPr lang="es-MX" dirty="0" smtClean="0"/>
              <a:t>estequiometria </a:t>
            </a:r>
            <a:r>
              <a:rPr lang="es-MX" dirty="0"/>
              <a:t>es muy parecida: 14,5 gramos de aire por 1 de gasoil. Con una relación aire/combustible más baja que la </a:t>
            </a:r>
            <a:r>
              <a:rPr lang="es-MX" dirty="0" smtClean="0"/>
              <a:t>estequiometria </a:t>
            </a:r>
            <a:r>
              <a:rPr lang="es-MX" dirty="0"/>
              <a:t>(inferior a 14,7 para la gasolina) no todo el combustible podrá quemarse y una parte quedará sin quemar o parcialmente quemado, con formación de CO y HC</a:t>
            </a:r>
            <a:r>
              <a:rPr lang="es-MX" dirty="0" smtClean="0"/>
              <a:t>.</a:t>
            </a:r>
          </a:p>
          <a:p>
            <a:r>
              <a:rPr lang="es-MX" dirty="0"/>
              <a:t>El gasóleo, también denominado gasoil, es un hidrocarburo líquido de densidad sobre 832 kg/m³ (0,832 g/cm³),1 compuesto fundamentalmente por parafinas y utilizado principalmente como combustible en calefacción y en motores diésel. Su poder calorífico inferior es de 35,86 MJ/l (43,1 MJ/kg)1 que depende de su composición comercial. </a:t>
            </a:r>
            <a:endParaRPr lang="es-MX" dirty="0" smtClean="0"/>
          </a:p>
          <a:p>
            <a:endParaRPr lang="es-MX" dirty="0"/>
          </a:p>
          <a:p>
            <a:endParaRPr lang="es-MX" dirty="0" smtClean="0"/>
          </a:p>
          <a:p>
            <a:endParaRPr lang="es-MX" dirty="0"/>
          </a:p>
          <a:p>
            <a:endParaRPr lang="es-MX" dirty="0" smtClean="0"/>
          </a:p>
          <a:p>
            <a:endParaRPr lang="es-MX" dirty="0"/>
          </a:p>
          <a:p>
            <a:r>
              <a:rPr lang="es-MX" dirty="0" smtClean="0"/>
              <a:t>http</a:t>
            </a:r>
            <a:r>
              <a:rPr lang="es-MX" dirty="0"/>
              <a:t>://es.wikipedia.org/wiki/Gas%C3%B3leo</a:t>
            </a:r>
            <a:endParaRPr lang="es-MX" dirty="0" smtClean="0"/>
          </a:p>
          <a:p>
            <a:endParaRPr lang="es-MX" dirty="0"/>
          </a:p>
          <a:p>
            <a:endParaRPr lang="es-MX" dirty="0" smtClean="0"/>
          </a:p>
          <a:p>
            <a:endParaRPr lang="es-MX" dirty="0"/>
          </a:p>
          <a:p>
            <a:endParaRPr lang="es-MX" dirty="0" smtClean="0"/>
          </a:p>
          <a:p>
            <a:endParaRPr lang="es-MX" dirty="0"/>
          </a:p>
        </p:txBody>
      </p:sp>
    </p:spTree>
    <p:extLst>
      <p:ext uri="{BB962C8B-B14F-4D97-AF65-F5344CB8AC3E}">
        <p14:creationId xmlns:p14="http://schemas.microsoft.com/office/powerpoint/2010/main" val="38886931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volatilidad., desventajas </a:t>
            </a:r>
            <a:r>
              <a:rPr lang="es-MX" dirty="0" smtClean="0"/>
              <a:t>índices</a:t>
            </a:r>
            <a:endParaRPr lang="es-MX" dirty="0"/>
          </a:p>
        </p:txBody>
      </p:sp>
      <p:sp>
        <p:nvSpPr>
          <p:cNvPr id="3" name="2 Marcador de contenido"/>
          <p:cNvSpPr>
            <a:spLocks noGrp="1"/>
          </p:cNvSpPr>
          <p:nvPr>
            <p:ph idx="1"/>
          </p:nvPr>
        </p:nvSpPr>
        <p:spPr>
          <a:xfrm>
            <a:off x="822960" y="1100628"/>
            <a:ext cx="7520940" cy="5640740"/>
          </a:xfrm>
        </p:spPr>
        <p:txBody>
          <a:bodyPr>
            <a:normAutofit fontScale="92500" lnSpcReduction="20000"/>
          </a:bodyPr>
          <a:lstStyle/>
          <a:p>
            <a:r>
              <a:rPr lang="es-MX" dirty="0"/>
              <a:t>Volatilidad</a:t>
            </a:r>
          </a:p>
          <a:p>
            <a:r>
              <a:rPr lang="es-MX" dirty="0"/>
              <a:t>La volatilidad de una gasolina es el rango de temperaturas desde que comienza a hervir la mezcla hasta que se evapora todo el líquido (normalmente hasta los 200 </a:t>
            </a:r>
            <a:r>
              <a:rPr lang="es-MX" dirty="0" smtClean="0"/>
              <a:t>grados </a:t>
            </a:r>
            <a:r>
              <a:rPr lang="es-MX" dirty="0"/>
              <a:t>Celsius</a:t>
            </a:r>
            <a:r>
              <a:rPr lang="es-MX" dirty="0" smtClean="0"/>
              <a:t>)</a:t>
            </a:r>
            <a:endParaRPr lang="es-MX" dirty="0"/>
          </a:p>
          <a:p>
            <a:r>
              <a:rPr lang="es-MX" dirty="0"/>
              <a:t>Hay que limitar el punto final de la destilación, porque si el punto final de destilación está muy alto, querrá decir que hay compuestos hidrocarbonados con más de 10 átomos de carbono en una proporción más alta de lo esperado. Conviene que haya poca proporción de hidrocarburos largos, y es por ello que hay que limitar la temperatura final de destilación. Los hidrocarburos más pesados crean las colas, que son perjudiciales, y por </a:t>
            </a:r>
            <a:r>
              <a:rPr lang="es-MX" dirty="0" smtClean="0"/>
              <a:t>el </a:t>
            </a:r>
            <a:r>
              <a:rPr lang="es-MX" dirty="0"/>
              <a:t>se limita el porcentaje que puede haber en combustión.</a:t>
            </a:r>
            <a:endParaRPr lang="es-MX" dirty="0" smtClean="0"/>
          </a:p>
          <a:p>
            <a:r>
              <a:rPr lang="es-MX" dirty="0"/>
              <a:t>Es importante vigilar el calor de evaporación que siendo grande, enfría </a:t>
            </a:r>
          </a:p>
          <a:p>
            <a:r>
              <a:rPr lang="es-MX" dirty="0"/>
              <a:t>considerablemente la superficie de la gasolina disminuyendo así su volatilidad. </a:t>
            </a:r>
          </a:p>
          <a:p>
            <a:r>
              <a:rPr lang="es-MX" dirty="0"/>
              <a:t>También debe vigilarse su contenido en azufre por lo ya dicho anteriormente. </a:t>
            </a:r>
          </a:p>
          <a:p>
            <a:r>
              <a:rPr lang="es-MX" dirty="0"/>
              <a:t> Una propiedad muy característica de las gasolinas es su poder </a:t>
            </a:r>
          </a:p>
          <a:p>
            <a:r>
              <a:rPr lang="es-MX" dirty="0"/>
              <a:t>antidetonante (ÍNDICE DE OCTANO – IO -), que mide la resistencia de la </a:t>
            </a:r>
          </a:p>
          <a:p>
            <a:r>
              <a:rPr lang="es-MX" dirty="0"/>
              <a:t>gasolina a la detonación por efecto de la compresión. Se mide </a:t>
            </a:r>
          </a:p>
          <a:p>
            <a:r>
              <a:rPr lang="es-MX" dirty="0"/>
              <a:t>experimentalmente comparando la gasolina con mezclas de ISOOCTANO, </a:t>
            </a:r>
          </a:p>
          <a:p>
            <a:r>
              <a:rPr lang="es-MX" dirty="0"/>
              <a:t>hidrocarburo al que se le asigna un poder antidetonante 100 y de HEPTANO al </a:t>
            </a:r>
          </a:p>
          <a:p>
            <a:r>
              <a:rPr lang="es-MX" dirty="0"/>
              <a:t>que se le considera un poder antidetonante nulo</a:t>
            </a:r>
            <a:r>
              <a:rPr lang="es-MX" dirty="0" smtClean="0"/>
              <a:t>.</a:t>
            </a:r>
          </a:p>
          <a:p>
            <a:r>
              <a:rPr lang="es-MX" dirty="0"/>
              <a:t>https://www5.uva.es/guia_docente/uploads/2012/446/42095/1/Documento5.pdf</a:t>
            </a:r>
          </a:p>
          <a:p>
            <a:r>
              <a:rPr lang="es-MX" dirty="0"/>
              <a:t>http://www.textoscientificos.com/energia/combustibles/gasolinas</a:t>
            </a:r>
          </a:p>
          <a:p>
            <a:r>
              <a:rPr lang="es-MX" dirty="0" smtClean="0"/>
              <a:t>http</a:t>
            </a:r>
            <a:r>
              <a:rPr lang="es-MX" dirty="0"/>
              <a:t>://www.sabelotodo.org/combustibles/gasolina.html</a:t>
            </a:r>
          </a:p>
        </p:txBody>
      </p:sp>
    </p:spTree>
    <p:extLst>
      <p:ext uri="{BB962C8B-B14F-4D97-AF65-F5344CB8AC3E}">
        <p14:creationId xmlns:p14="http://schemas.microsoft.com/office/powerpoint/2010/main" val="40918703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365760"/>
            <a:ext cx="9073008" cy="548640"/>
          </a:xfrm>
        </p:spPr>
        <p:txBody>
          <a:bodyPr/>
          <a:lstStyle/>
          <a:p>
            <a:r>
              <a:rPr lang="es-MX" dirty="0" smtClean="0"/>
              <a:t>Plomo porcentajes y  efectos en la combustión.</a:t>
            </a:r>
            <a:endParaRPr lang="es-MX" dirty="0"/>
          </a:p>
        </p:txBody>
      </p:sp>
      <p:sp>
        <p:nvSpPr>
          <p:cNvPr id="3" name="2 Marcador de contenido"/>
          <p:cNvSpPr>
            <a:spLocks noGrp="1"/>
          </p:cNvSpPr>
          <p:nvPr>
            <p:ph idx="1"/>
          </p:nvPr>
        </p:nvSpPr>
        <p:spPr>
          <a:xfrm>
            <a:off x="822960" y="1100628"/>
            <a:ext cx="7520940" cy="4920660"/>
          </a:xfrm>
        </p:spPr>
        <p:txBody>
          <a:bodyPr>
            <a:normAutofit/>
          </a:bodyPr>
          <a:lstStyle/>
          <a:p>
            <a:r>
              <a:rPr lang="es-MX" dirty="0"/>
              <a:t> El poder antidetonante de las gasolinas puede mejorarse añadiendo </a:t>
            </a:r>
          </a:p>
          <a:p>
            <a:r>
              <a:rPr lang="es-MX" dirty="0"/>
              <a:t>aditivos. El más empleado ha sido el TETRAETILO DE PLOMO (gasolinas </a:t>
            </a:r>
          </a:p>
          <a:p>
            <a:r>
              <a:rPr lang="es-MX" dirty="0"/>
              <a:t>plomo) que presenta inconvenientes derivados de la contaminación atmosférica </a:t>
            </a:r>
          </a:p>
          <a:p>
            <a:r>
              <a:rPr lang="es-MX" dirty="0"/>
              <a:t>que produce el metal plomo</a:t>
            </a:r>
            <a:r>
              <a:rPr lang="es-MX" dirty="0" smtClean="0"/>
              <a:t>.</a:t>
            </a:r>
          </a:p>
          <a:p>
            <a:r>
              <a:rPr lang="es-MX" dirty="0"/>
              <a:t>Para mejorar el poder explosivo de la gasolina (elevar su octanaje) se le añade el </a:t>
            </a:r>
            <a:r>
              <a:rPr lang="es-MX" dirty="0" smtClean="0"/>
              <a:t>tetra etilo </a:t>
            </a:r>
            <a:r>
              <a:rPr lang="es-MX" dirty="0"/>
              <a:t>de plomo. Pero como deja residuos en la cámara de combustión se le añade otro aditivo de limpieza (dicloroetano o dibromoetano), el que reacciona con el plomo para dar origen a compuestos volátiles que son emitidos a la atmósfera por los motores, en forma de </a:t>
            </a:r>
            <a:r>
              <a:rPr lang="es-MX" dirty="0" smtClean="0"/>
              <a:t>cloro bromuro </a:t>
            </a:r>
            <a:r>
              <a:rPr lang="es-MX" dirty="0"/>
              <a:t>de plomo, y que contaminan el aire y causan daños a la salud.</a:t>
            </a:r>
            <a:endParaRPr lang="es-MX" dirty="0" smtClean="0"/>
          </a:p>
          <a:p>
            <a:endParaRPr lang="es-MX" dirty="0"/>
          </a:p>
          <a:p>
            <a:endParaRPr lang="es-MX" dirty="0" smtClean="0"/>
          </a:p>
          <a:p>
            <a:endParaRPr lang="es-MX" dirty="0"/>
          </a:p>
          <a:p>
            <a:r>
              <a:rPr lang="es-MX" dirty="0"/>
              <a:t>http://www.peruecologico.com.pe/lib_c24_t05.htm</a:t>
            </a:r>
          </a:p>
          <a:p>
            <a:r>
              <a:rPr lang="es-MX" dirty="0"/>
              <a:t>https://www5.uva.es/guia_docente/uploads/2012/446/42095/1/Documento5.pdf</a:t>
            </a:r>
          </a:p>
        </p:txBody>
      </p:sp>
    </p:spTree>
    <p:extLst>
      <p:ext uri="{BB962C8B-B14F-4D97-AF65-F5344CB8AC3E}">
        <p14:creationId xmlns:p14="http://schemas.microsoft.com/office/powerpoint/2010/main" val="38616300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365760"/>
            <a:ext cx="8352928" cy="548640"/>
          </a:xfrm>
        </p:spPr>
        <p:txBody>
          <a:bodyPr/>
          <a:lstStyle/>
          <a:p>
            <a:r>
              <a:rPr lang="es-MX" dirty="0" smtClean="0"/>
              <a:t>Prueba de encendido y producto de los gases</a:t>
            </a:r>
            <a:endParaRPr lang="es-MX" dirty="0"/>
          </a:p>
        </p:txBody>
      </p:sp>
      <p:sp>
        <p:nvSpPr>
          <p:cNvPr id="3" name="2 Marcador de contenido"/>
          <p:cNvSpPr>
            <a:spLocks noGrp="1"/>
          </p:cNvSpPr>
          <p:nvPr>
            <p:ph idx="1"/>
          </p:nvPr>
        </p:nvSpPr>
        <p:spPr>
          <a:xfrm>
            <a:off x="822960" y="1100628"/>
            <a:ext cx="7520940" cy="5568732"/>
          </a:xfrm>
        </p:spPr>
        <p:txBody>
          <a:bodyPr>
            <a:normAutofit fontScale="85000" lnSpcReduction="10000"/>
          </a:bodyPr>
          <a:lstStyle/>
          <a:p>
            <a:r>
              <a:rPr lang="es-MX" dirty="0"/>
              <a:t> Pruebas a un motor antes de </a:t>
            </a:r>
            <a:r>
              <a:rPr lang="es-MX" dirty="0" smtClean="0"/>
              <a:t>ajustarse Realizar </a:t>
            </a:r>
            <a:r>
              <a:rPr lang="es-MX" dirty="0"/>
              <a:t>un diagnostico apropiado antes de un desarme, ahorra tiempo y evitar buscar el componente que causa el problema, después que el motor ya ha sido </a:t>
            </a:r>
            <a:r>
              <a:rPr lang="es-MX" dirty="0" smtClean="0"/>
              <a:t>des amblado. Los </a:t>
            </a:r>
            <a:r>
              <a:rPr lang="es-MX" dirty="0"/>
              <a:t>problemas como el consumo excesivo de aceite, de ninguna manera puede relacionarse con los componentes de la «mitad inferior» del motor. Guías de válvulas gastadas, sellos de válvulas o aun el uso erróneo de una válvula PCV pueden causar el uso excesivo de aceite Las siguientes pruebas son útiles para determinar la condición del motor y ayudaran en el proceso de señalar el problema. No es necesario realizarlas </a:t>
            </a:r>
            <a:r>
              <a:rPr lang="es-MX" dirty="0" smtClean="0"/>
              <a:t>todas</a:t>
            </a:r>
          </a:p>
          <a:p>
            <a:r>
              <a:rPr lang="es-MX" dirty="0"/>
              <a:t>Los procesos de smog se observan, principalmente, cuando los COVs (compuestos orgánicos</a:t>
            </a:r>
          </a:p>
          <a:p>
            <a:r>
              <a:rPr lang="es-MX" dirty="0"/>
              <a:t>volátiles) y óxidos de nitrógeno, NOx (NO2 y NO) que son emitidos a la atmósfera son atrapados</a:t>
            </a:r>
          </a:p>
          <a:p>
            <a:r>
              <a:rPr lang="es-MX" dirty="0"/>
              <a:t>por una inversión térmica e irradiadas por la luz solar.</a:t>
            </a:r>
          </a:p>
          <a:p>
            <a:r>
              <a:rPr lang="es-MX" dirty="0"/>
              <a:t>Durante los episodios de smog se producen niveles altos de ozono a nivel del suelo, debido a una</a:t>
            </a:r>
          </a:p>
          <a:p>
            <a:r>
              <a:rPr lang="es-MX" dirty="0"/>
              <a:t>compleja serie de reacciones producidas por contaminantes químicos inducidas por luz</a:t>
            </a:r>
          </a:p>
          <a:p>
            <a:r>
              <a:rPr lang="es-MX" dirty="0"/>
              <a:t>(fotoquímicas). Otros contaminantes que se producen durante episodios de smog son dióxido de</a:t>
            </a:r>
          </a:p>
          <a:p>
            <a:r>
              <a:rPr lang="es-MX" dirty="0" smtClean="0"/>
              <a:t>nitrógeno </a:t>
            </a:r>
            <a:r>
              <a:rPr lang="es-MX" dirty="0"/>
              <a:t>y peroxiacetilnitrato (PAN).</a:t>
            </a:r>
          </a:p>
          <a:p>
            <a:endParaRPr lang="es-MX" dirty="0" smtClean="0"/>
          </a:p>
          <a:p>
            <a:endParaRPr lang="es-MX" dirty="0"/>
          </a:p>
          <a:p>
            <a:endParaRPr lang="es-MX" dirty="0" smtClean="0"/>
          </a:p>
          <a:p>
            <a:endParaRPr lang="es-MX" dirty="0"/>
          </a:p>
          <a:p>
            <a:endParaRPr lang="es-MX" dirty="0" smtClean="0"/>
          </a:p>
          <a:p>
            <a:r>
              <a:rPr lang="es-MX" dirty="0"/>
              <a:t>http://yerga.files.wordpress.com/2010/05/smog-fotoquimico.pdf</a:t>
            </a:r>
          </a:p>
          <a:p>
            <a:r>
              <a:rPr lang="es-MX" dirty="0"/>
              <a:t>http://www.slideshare.net/etarnalyon/pruebas-a-un-motor-antes-de-ajustarse</a:t>
            </a:r>
          </a:p>
        </p:txBody>
      </p:sp>
    </p:spTree>
    <p:extLst>
      <p:ext uri="{BB962C8B-B14F-4D97-AF65-F5344CB8AC3E}">
        <p14:creationId xmlns:p14="http://schemas.microsoft.com/office/powerpoint/2010/main" val="30752050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Emisiones contaminantes</a:t>
            </a:r>
            <a:endParaRPr lang="es-MX" dirty="0"/>
          </a:p>
        </p:txBody>
      </p:sp>
      <p:sp>
        <p:nvSpPr>
          <p:cNvPr id="3" name="2 Marcador de contenido"/>
          <p:cNvSpPr>
            <a:spLocks noGrp="1"/>
          </p:cNvSpPr>
          <p:nvPr>
            <p:ph idx="1"/>
          </p:nvPr>
        </p:nvSpPr>
        <p:spPr>
          <a:xfrm>
            <a:off x="395536" y="1052736"/>
            <a:ext cx="4469120" cy="5424716"/>
          </a:xfrm>
        </p:spPr>
        <p:txBody>
          <a:bodyPr>
            <a:normAutofit fontScale="92500" lnSpcReduction="10000"/>
          </a:bodyPr>
          <a:lstStyle/>
          <a:p>
            <a:r>
              <a:rPr lang="es-MX" dirty="0"/>
              <a:t>Cuando esta relación se cambia, los contaminantes indeseables tales como monóxido de carbono (CO), hidrocarburos (HC) y los óxidos de nitrógeno (NOX), se producen junto con el agua (H2O) y el dióxido de carbono (CO2).</a:t>
            </a:r>
          </a:p>
          <a:p>
            <a:r>
              <a:rPr lang="es-MX" dirty="0"/>
              <a:t>Las emisiones del vehículo generan gases contaminantes que se encuentran en un aproximado de 107 diferentes gases, tomándose como ejemplo, el monóxido de carbono (CO), hidrocarburos sin quemar (HC), oxido de nitrógeno (NOx), oxido de azufre (SO), plomo (PB), partículas sólidas (hollín, negro humo, cenizas, entre otros</a:t>
            </a:r>
            <a:r>
              <a:rPr lang="es-MX" dirty="0" smtClean="0"/>
              <a:t>)</a:t>
            </a:r>
            <a:endParaRPr lang="es-MX" dirty="0"/>
          </a:p>
          <a:p>
            <a:r>
              <a:rPr lang="es-MX" dirty="0"/>
              <a:t>Leer más: http://</a:t>
            </a:r>
            <a:r>
              <a:rPr lang="es-MX" dirty="0" smtClean="0"/>
              <a:t>www.monografias.com/trabajos93/sistema-inyeccion-electronica-motor-combustion-interna/sistema-inyeccion-electronica-motor-combustion-interna.shtml#ixzz2d84VSwol</a:t>
            </a:r>
          </a:p>
          <a:p>
            <a:r>
              <a:rPr lang="es-MX" dirty="0" smtClean="0"/>
              <a:t>Cortesía </a:t>
            </a:r>
            <a:r>
              <a:rPr lang="es-MX" dirty="0" smtClean="0"/>
              <a:t>de: </a:t>
            </a:r>
            <a:r>
              <a:rPr lang="es-MX" dirty="0"/>
              <a:t>http://www.monografias.com/trabajos93/sistema-inyeccion-electronica-motor-combustion-interna/sistema-inyeccion-electronica-motor-combustion-interna.shtml#ixzz2d8311UJq</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1124744"/>
            <a:ext cx="4176464" cy="49685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448769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Máxima potencia y rendimiento</a:t>
            </a:r>
            <a:endParaRPr lang="es-MX" dirty="0"/>
          </a:p>
        </p:txBody>
      </p:sp>
      <p:sp>
        <p:nvSpPr>
          <p:cNvPr id="3" name="2 Marcador de contenido"/>
          <p:cNvSpPr>
            <a:spLocks noGrp="1"/>
          </p:cNvSpPr>
          <p:nvPr>
            <p:ph idx="1"/>
          </p:nvPr>
        </p:nvSpPr>
        <p:spPr>
          <a:xfrm>
            <a:off x="822960" y="1100628"/>
            <a:ext cx="7520940" cy="5352708"/>
          </a:xfrm>
        </p:spPr>
        <p:txBody>
          <a:bodyPr>
            <a:normAutofit/>
          </a:bodyPr>
          <a:lstStyle/>
          <a:p>
            <a:r>
              <a:rPr lang="es-MX" sz="2400" dirty="0">
                <a:hlinkClick r:id="rId2"/>
              </a:rPr>
              <a:t>Máxima aceleración: Cuando se pisa el acelerador a fondo y se interpreta a través del </a:t>
            </a:r>
            <a:r>
              <a:rPr lang="es-MX" sz="2400" dirty="0" smtClean="0">
                <a:hlinkClick r:id="rId2"/>
              </a:rPr>
              <a:t>contactó </a:t>
            </a:r>
            <a:r>
              <a:rPr lang="es-MX" sz="2400" dirty="0">
                <a:hlinkClick r:id="rId2"/>
              </a:rPr>
              <a:t>como la necesidad de máxima potencia (3 y 18 en contacto) por lo que es necesario enriquecer la mezcla (en máxima potencia la mezcla es de 1gr. de gasolina por 12,5 gr. de aire). El calculador provoca el enriquecimiento aumentando el tiempo de excitación de los inyectores, sin embargo este enriquecimiento está programado en función de la velocidad de rotación para compensar los impulsos del </a:t>
            </a:r>
            <a:r>
              <a:rPr lang="es-MX" sz="2400" dirty="0" smtClean="0">
                <a:hlinkClick r:id="rId2"/>
              </a:rPr>
              <a:t>caudal metro </a:t>
            </a:r>
            <a:r>
              <a:rPr lang="es-MX" sz="2400" dirty="0">
                <a:hlinkClick r:id="rId2"/>
              </a:rPr>
              <a:t>y para garantizar un para máximo en cualquier velocidad evitando a la vez la aparición del picado de bielas. Se anula la acción de la sonda lambda</a:t>
            </a:r>
            <a:r>
              <a:rPr lang="es-MX" sz="2400" dirty="0" smtClean="0">
                <a:hlinkClick r:id="rId2"/>
              </a:rPr>
              <a:t>.</a:t>
            </a:r>
            <a:endParaRPr lang="es-MX" dirty="0" smtClean="0">
              <a:hlinkClick r:id="rId2"/>
            </a:endParaRPr>
          </a:p>
          <a:p>
            <a:r>
              <a:rPr lang="es-MX" dirty="0" smtClean="0">
                <a:hlinkClick r:id="rId2"/>
              </a:rPr>
              <a:t>http</a:t>
            </a:r>
            <a:r>
              <a:rPr lang="es-MX" dirty="0">
                <a:hlinkClick r:id="rId2"/>
              </a:rPr>
              <a:t>://</a:t>
            </a:r>
            <a:r>
              <a:rPr lang="es-MX" dirty="0" smtClean="0">
                <a:hlinkClick r:id="rId2"/>
              </a:rPr>
              <a:t>html.rincondelvago.com/inyecciones-de-gasolina.html</a:t>
            </a:r>
            <a:endParaRPr lang="es-MX" dirty="0" smtClean="0"/>
          </a:p>
        </p:txBody>
      </p:sp>
    </p:spTree>
    <p:extLst>
      <p:ext uri="{BB962C8B-B14F-4D97-AF65-F5344CB8AC3E}">
        <p14:creationId xmlns:p14="http://schemas.microsoft.com/office/powerpoint/2010/main" val="6602776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Partículas por millón</a:t>
            </a:r>
            <a:endParaRPr lang="es-MX" dirty="0"/>
          </a:p>
        </p:txBody>
      </p:sp>
      <p:sp>
        <p:nvSpPr>
          <p:cNvPr id="3" name="2 Marcador de contenido"/>
          <p:cNvSpPr>
            <a:spLocks noGrp="1"/>
          </p:cNvSpPr>
          <p:nvPr>
            <p:ph idx="1"/>
          </p:nvPr>
        </p:nvSpPr>
        <p:spPr>
          <a:xfrm>
            <a:off x="822960" y="1100628"/>
            <a:ext cx="7520940" cy="5640740"/>
          </a:xfrm>
        </p:spPr>
        <p:txBody>
          <a:bodyPr>
            <a:normAutofit lnSpcReduction="10000"/>
          </a:bodyPr>
          <a:lstStyle/>
          <a:p>
            <a:r>
              <a:rPr lang="es-MX" dirty="0"/>
              <a:t>octano C8H18 la </a:t>
            </a:r>
            <a:r>
              <a:rPr lang="es-MX" dirty="0" smtClean="0"/>
              <a:t>ecuación </a:t>
            </a:r>
            <a:r>
              <a:rPr lang="es-MX" dirty="0"/>
              <a:t>queda</a:t>
            </a:r>
            <a:r>
              <a:rPr lang="es-MX" dirty="0" smtClean="0"/>
              <a:t>:</a:t>
            </a:r>
            <a:endParaRPr lang="es-MX" dirty="0"/>
          </a:p>
          <a:p>
            <a:r>
              <a:rPr lang="es-MX" dirty="0"/>
              <a:t>C8H18 + </a:t>
            </a:r>
            <a:r>
              <a:rPr lang="es-MX" dirty="0" smtClean="0"/>
              <a:t>25/2 </a:t>
            </a:r>
            <a:r>
              <a:rPr lang="es-MX" dirty="0"/>
              <a:t>O2 produce 9H2O + </a:t>
            </a:r>
            <a:r>
              <a:rPr lang="es-MX" dirty="0" smtClean="0"/>
              <a:t>8CO2</a:t>
            </a:r>
          </a:p>
          <a:p>
            <a:r>
              <a:rPr lang="es-MX" dirty="0"/>
              <a:t>Dióxido de carbono (CO2</a:t>
            </a:r>
            <a:r>
              <a:rPr lang="es-MX" dirty="0" smtClean="0"/>
              <a:t>)</a:t>
            </a:r>
          </a:p>
          <a:p>
            <a:r>
              <a:rPr lang="es-MX" dirty="0"/>
              <a:t>Esta </a:t>
            </a:r>
            <a:r>
              <a:rPr lang="es-MX" dirty="0" smtClean="0"/>
              <a:t>distorsión </a:t>
            </a:r>
            <a:r>
              <a:rPr lang="es-MX" dirty="0"/>
              <a:t>acelera el efecto invernadero. El valor límite de efecto es de </a:t>
            </a:r>
            <a:r>
              <a:rPr lang="es-MX" dirty="0" smtClean="0"/>
              <a:t>5000</a:t>
            </a:r>
          </a:p>
          <a:p>
            <a:r>
              <a:rPr lang="es-MX" dirty="0" smtClean="0"/>
              <a:t>ppm</a:t>
            </a:r>
            <a:r>
              <a:rPr lang="es-MX" dirty="0"/>
              <a:t>. A concentraciones superiores al 15% en volumen (150.000 ppm) en </a:t>
            </a:r>
            <a:r>
              <a:rPr lang="es-MX" dirty="0" smtClean="0"/>
              <a:t>la</a:t>
            </a:r>
          </a:p>
          <a:p>
            <a:r>
              <a:rPr lang="es-MX" dirty="0" smtClean="0"/>
              <a:t>respiración</a:t>
            </a:r>
            <a:r>
              <a:rPr lang="es-MX" dirty="0"/>
              <a:t>, se produce una inmediata pérdida de consciencia</a:t>
            </a:r>
            <a:r>
              <a:rPr lang="es-MX" dirty="0" smtClean="0"/>
              <a:t>.</a:t>
            </a:r>
          </a:p>
          <a:p>
            <a:r>
              <a:rPr lang="es-MX" dirty="0"/>
              <a:t>Óxidos de nitrógeno (NOX)</a:t>
            </a:r>
          </a:p>
          <a:p>
            <a:r>
              <a:rPr lang="es-MX" dirty="0"/>
              <a:t>Valores típicos en los gases de combustión:</a:t>
            </a:r>
          </a:p>
          <a:p>
            <a:r>
              <a:rPr lang="es-MX" dirty="0"/>
              <a:t>Calderas de gasoil/gas: 50 ppm - 100 </a:t>
            </a:r>
            <a:r>
              <a:rPr lang="es-MX" dirty="0" smtClean="0"/>
              <a:t>ppm</a:t>
            </a:r>
          </a:p>
          <a:p>
            <a:r>
              <a:rPr lang="es-MX" dirty="0"/>
              <a:t>Monóxido de carbono (CO)</a:t>
            </a:r>
          </a:p>
          <a:p>
            <a:r>
              <a:rPr lang="es-MX" dirty="0"/>
              <a:t> El valor límite es de 50 ppm</a:t>
            </a:r>
            <a:r>
              <a:rPr lang="es-MX" dirty="0" smtClean="0"/>
              <a:t>.</a:t>
            </a:r>
            <a:endParaRPr lang="es-MX" dirty="0"/>
          </a:p>
          <a:p>
            <a:r>
              <a:rPr lang="es-MX" dirty="0"/>
              <a:t>Valores típicos en los gases de combustión:</a:t>
            </a:r>
          </a:p>
          <a:p>
            <a:r>
              <a:rPr lang="es-MX" dirty="0"/>
              <a:t>Calderas de gasoil: 80 ppm - 150 ppm</a:t>
            </a:r>
          </a:p>
          <a:p>
            <a:r>
              <a:rPr lang="es-MX" dirty="0"/>
              <a:t>Calderas de gas: 80 ppm - 100 ppm</a:t>
            </a:r>
            <a:endParaRPr lang="es-MX" dirty="0" smtClean="0"/>
          </a:p>
          <a:p>
            <a:endParaRPr lang="es-MX" dirty="0" smtClean="0"/>
          </a:p>
          <a:p>
            <a:endParaRPr lang="es-MX" dirty="0" smtClean="0"/>
          </a:p>
          <a:p>
            <a:r>
              <a:rPr lang="es-MX" dirty="0" smtClean="0"/>
              <a:t>http</a:t>
            </a:r>
            <a:r>
              <a:rPr lang="es-MX" dirty="0"/>
              <a:t>://incoqu.com/analisisdegases.html</a:t>
            </a:r>
          </a:p>
          <a:p>
            <a:endParaRPr lang="es-MX" dirty="0"/>
          </a:p>
        </p:txBody>
      </p:sp>
    </p:spTree>
    <p:extLst>
      <p:ext uri="{BB962C8B-B14F-4D97-AF65-F5344CB8AC3E}">
        <p14:creationId xmlns:p14="http://schemas.microsoft.com/office/powerpoint/2010/main" val="37447304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365760"/>
            <a:ext cx="8496944" cy="548640"/>
          </a:xfrm>
        </p:spPr>
        <p:txBody>
          <a:bodyPr/>
          <a:lstStyle/>
          <a:p>
            <a:r>
              <a:rPr lang="es-MX" dirty="0" smtClean="0"/>
              <a:t>Relación estequiometria de aire combustible</a:t>
            </a:r>
            <a:endParaRPr lang="es-MX" dirty="0"/>
          </a:p>
        </p:txBody>
      </p:sp>
      <p:sp>
        <p:nvSpPr>
          <p:cNvPr id="3" name="2 Marcador de contenido"/>
          <p:cNvSpPr>
            <a:spLocks noGrp="1"/>
          </p:cNvSpPr>
          <p:nvPr>
            <p:ph idx="1"/>
          </p:nvPr>
        </p:nvSpPr>
        <p:spPr>
          <a:xfrm>
            <a:off x="395536" y="1100628"/>
            <a:ext cx="7948364" cy="5568732"/>
          </a:xfrm>
        </p:spPr>
        <p:txBody>
          <a:bodyPr>
            <a:normAutofit/>
          </a:bodyPr>
          <a:lstStyle/>
          <a:p>
            <a:r>
              <a:rPr lang="es-MX" dirty="0" smtClean="0"/>
              <a:t>el </a:t>
            </a:r>
            <a:r>
              <a:rPr lang="es-MX" dirty="0"/>
              <a:t>valor ideal o teórico de tal relación es el correspondiente a la relación </a:t>
            </a:r>
            <a:r>
              <a:rPr lang="es-MX" dirty="0" smtClean="0"/>
              <a:t>estequiometria</a:t>
            </a:r>
          </a:p>
          <a:p>
            <a:r>
              <a:rPr lang="es-MX" dirty="0" smtClean="0"/>
              <a:t>proporción </a:t>
            </a:r>
            <a:r>
              <a:rPr lang="es-MX" dirty="0"/>
              <a:t>exacta entre las masas de las substancias que forman parte de </a:t>
            </a:r>
            <a:r>
              <a:rPr lang="es-MX" dirty="0" smtClean="0"/>
              <a:t>la </a:t>
            </a:r>
            <a:r>
              <a:rPr lang="es-MX" dirty="0" smtClean="0"/>
              <a:t>reacción para </a:t>
            </a:r>
            <a:r>
              <a:rPr lang="es-MX" dirty="0"/>
              <a:t>conseguir una completa combinación </a:t>
            </a:r>
            <a:r>
              <a:rPr lang="es-MX" dirty="0" smtClean="0"/>
              <a:t>química. </a:t>
            </a:r>
            <a:r>
              <a:rPr lang="es-MX" dirty="0"/>
              <a:t>Cuando se trate de gasolinas comerciales, dicha relación está comprendida entre 14,7 y 15,1 (es decir, unos 15 kg de aire por cada kilogramo de gasolina). Sin embargo, dicha condición se cumple sólo en el caso de reacción en condiciones teóricas o ideales, sin tener en cuenta la mayor o menor rapidez con que se desarrolla efectivamente la combustión</a:t>
            </a:r>
            <a:r>
              <a:rPr lang="es-MX" dirty="0" smtClean="0"/>
              <a:t>.</a:t>
            </a:r>
          </a:p>
          <a:p>
            <a:endParaRPr lang="es-MX" dirty="0"/>
          </a:p>
          <a:p>
            <a:r>
              <a:rPr lang="es-MX" dirty="0" smtClean="0"/>
              <a:t>Se introduce la cantidad de exceso de aire para que se asegure que el combustible este rodeado  </a:t>
            </a:r>
          </a:p>
          <a:p>
            <a:r>
              <a:rPr lang="es-MX" dirty="0" smtClean="0"/>
              <a:t>La combustión con demasiado oxigeno producen  oxigeno sin reaccionar</a:t>
            </a:r>
          </a:p>
          <a:p>
            <a:r>
              <a:rPr lang="es-MX" dirty="0" smtClean="0"/>
              <a:t>La combustión con definís de oxigeno es casi imposible llevarla a cabo ya que el combustibles mas difícil de consumir y se ahoga el vehículo</a:t>
            </a:r>
            <a:endParaRPr lang="es-MX" dirty="0"/>
          </a:p>
          <a:p>
            <a:endParaRPr lang="es-MX" dirty="0"/>
          </a:p>
          <a:p>
            <a:r>
              <a:rPr lang="es-MX" dirty="0"/>
              <a:t>http://diccionario.motorgiga.com/diccionario/relacion-aire-combustible-definicion-significado/gmx-niv15-con195356.htm</a:t>
            </a:r>
          </a:p>
        </p:txBody>
      </p:sp>
    </p:spTree>
    <p:extLst>
      <p:ext uri="{BB962C8B-B14F-4D97-AF65-F5344CB8AC3E}">
        <p14:creationId xmlns:p14="http://schemas.microsoft.com/office/powerpoint/2010/main" val="25816620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Formación de contaminantes</a:t>
            </a:r>
            <a:endParaRPr lang="es-MX" dirty="0"/>
          </a:p>
        </p:txBody>
      </p:sp>
      <p:sp>
        <p:nvSpPr>
          <p:cNvPr id="3" name="2 Marcador de contenido"/>
          <p:cNvSpPr>
            <a:spLocks noGrp="1"/>
          </p:cNvSpPr>
          <p:nvPr>
            <p:ph idx="1"/>
          </p:nvPr>
        </p:nvSpPr>
        <p:spPr>
          <a:xfrm>
            <a:off x="822960" y="1100628"/>
            <a:ext cx="7520940" cy="4920660"/>
          </a:xfrm>
        </p:spPr>
        <p:txBody>
          <a:bodyPr/>
          <a:lstStyle/>
          <a:p>
            <a:r>
              <a:rPr lang="es-MX" dirty="0"/>
              <a:t>Monóxido de carbono: Se produce por la combustión deficiente</a:t>
            </a:r>
          </a:p>
          <a:p>
            <a:r>
              <a:rPr lang="es-MX" dirty="0"/>
              <a:t>Hidrocarburos: son, simplemente, los restos de combustible crudo, es decir combustible no quemado. </a:t>
            </a:r>
            <a:endParaRPr lang="es-MX" dirty="0" smtClean="0"/>
          </a:p>
          <a:p>
            <a:r>
              <a:rPr lang="es-MX" dirty="0" smtClean="0"/>
              <a:t>Cuando </a:t>
            </a:r>
            <a:r>
              <a:rPr lang="es-MX" dirty="0"/>
              <a:t>la combustión no se produce en absoluto, al igual que con un fallo de encendido, de grandes cantidades de hidrocarburos son emitidos por la cámara de coÓxidos de </a:t>
            </a:r>
            <a:r>
              <a:rPr lang="es-MX" dirty="0" smtClean="0"/>
              <a:t>nitrógeno: se </a:t>
            </a:r>
            <a:r>
              <a:rPr lang="es-MX" dirty="0"/>
              <a:t>forman cuando se quema </a:t>
            </a:r>
            <a:r>
              <a:rPr lang="es-MX" dirty="0" smtClean="0"/>
              <a:t>combustible.</a:t>
            </a:r>
          </a:p>
          <a:p>
            <a:r>
              <a:rPr lang="es-MX" dirty="0"/>
              <a:t>Ozono: está presente en la troposfera de forma natural. Una parte proviene del existente en las capas altas de la atmósfera (estratosfera) que es transportado hacia </a:t>
            </a:r>
            <a:r>
              <a:rPr lang="es-MX" dirty="0" smtClean="0"/>
              <a:t>niveles </a:t>
            </a:r>
            <a:r>
              <a:rPr lang="es-MX" dirty="0"/>
              <a:t>más bajos, a las capas de aire próximas a la superficie terrestre </a:t>
            </a:r>
            <a:endParaRPr lang="es-MX" dirty="0" smtClean="0"/>
          </a:p>
          <a:p>
            <a:r>
              <a:rPr lang="es-MX" dirty="0"/>
              <a:t>Suciedad en los combustibles: l problema de las impurezas en el combustible empeoró cuando se añadió alcohol etílico como aditivo en la gasolina. El alcohol etílico es una sustancia isotrópica, lo que quiere decir que atrapa la humedad del ambiente. Con el tiempo, cuando la humedad llega a un punto alto, el alcohol se separa de la gasolina, y debido a su alta densidad, se deposita en el fondo del tanque.</a:t>
            </a:r>
          </a:p>
          <a:p>
            <a:endParaRPr lang="es-MX" dirty="0"/>
          </a:p>
        </p:txBody>
      </p:sp>
    </p:spTree>
    <p:extLst>
      <p:ext uri="{BB962C8B-B14F-4D97-AF65-F5344CB8AC3E}">
        <p14:creationId xmlns:p14="http://schemas.microsoft.com/office/powerpoint/2010/main" val="32212369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dirty="0"/>
              <a:t>Concentraciones de azufre:  es un gas incoloro con un olor irritante característico. Este olor es perceptible a diferentes niveles, dependiendo de la sensibilidad individual, pero generalmente se percibe entre 0.3-1.4 ppm y es fácilmente notable a 3 ppm (Baxter, 2000; Wellburn, 1994). SO2 no es inflamable, no es explosivo y es relativamente estable</a:t>
            </a:r>
          </a:p>
          <a:p>
            <a:r>
              <a:rPr lang="es-MX" dirty="0"/>
              <a:t>Aditivos: l se diseñan de forma integral para proteger todo tipo de motores en una variedad de entornos </a:t>
            </a:r>
            <a:endParaRPr lang="es-MX" dirty="0" smtClean="0"/>
          </a:p>
          <a:p>
            <a:endParaRPr lang="es-MX" dirty="0"/>
          </a:p>
          <a:p>
            <a:endParaRPr lang="es-MX" dirty="0" smtClean="0"/>
          </a:p>
          <a:p>
            <a:endParaRPr lang="es-MX" dirty="0"/>
          </a:p>
          <a:p>
            <a:r>
              <a:rPr lang="es-MX" dirty="0" smtClean="0"/>
              <a:t>operhttp</a:t>
            </a:r>
            <a:r>
              <a:rPr lang="es-MX" dirty="0"/>
              <a:t>://</a:t>
            </a:r>
            <a:r>
              <a:rPr lang="es-MX" dirty="0" smtClean="0"/>
              <a:t>e-auto.com.mx/manual_detalle.php?manual_id=244ativos</a:t>
            </a:r>
            <a:r>
              <a:rPr lang="es-MX" dirty="0"/>
              <a:t>. </a:t>
            </a:r>
          </a:p>
        </p:txBody>
      </p:sp>
    </p:spTree>
    <p:extLst>
      <p:ext uri="{BB962C8B-B14F-4D97-AF65-F5344CB8AC3E}">
        <p14:creationId xmlns:p14="http://schemas.microsoft.com/office/powerpoint/2010/main" val="35627400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CARACTERISTICAS DEL CICLO OTTO Y EL CICLO DIESEL</a:t>
            </a:r>
            <a:endParaRPr lang="es-MX" dirty="0"/>
          </a:p>
        </p:txBody>
      </p:sp>
      <p:sp>
        <p:nvSpPr>
          <p:cNvPr id="3" name="2 Marcador de contenido"/>
          <p:cNvSpPr>
            <a:spLocks noGrp="1"/>
          </p:cNvSpPr>
          <p:nvPr>
            <p:ph idx="1"/>
          </p:nvPr>
        </p:nvSpPr>
        <p:spPr>
          <a:xfrm>
            <a:off x="822960" y="1100628"/>
            <a:ext cx="7520940" cy="5208692"/>
          </a:xfrm>
        </p:spPr>
        <p:txBody>
          <a:bodyPr/>
          <a:lstStyle/>
          <a:p>
            <a:r>
              <a:rPr lang="es-MX" dirty="0" smtClean="0"/>
              <a:t>.CICLO OTTO   4 TIEMPOS</a:t>
            </a:r>
            <a:endParaRPr lang="es-MX" dirty="0"/>
          </a:p>
          <a:p>
            <a:r>
              <a:rPr lang="es-MX" dirty="0"/>
              <a:t>Durante la primera fase, el pistón se desplaza hasta el PMI (Punto Muerto Inferior) y la válvula de admisión permanece abierta, permitiendo que se aspire la mezcla de combustible y aire hacia dentro del cilindro (esto no significa que entre de forma gaseosa).</a:t>
            </a:r>
          </a:p>
          <a:p>
            <a:r>
              <a:rPr lang="es-MX" dirty="0"/>
              <a:t>Durante la segunda fase las válvulas permanecen cerradas y el pistón se mueve hacia el PMS, comprimiendo la mezcla de aire y combustible. Cuando el pistón llega al final de esta fase, la bujía se activa por medio de brújulas solares que enciende la mezcla.</a:t>
            </a:r>
          </a:p>
          <a:p>
            <a:r>
              <a:rPr lang="es-MX" dirty="0"/>
              <a:t>Durante la tercera fase, se produce la combustión de la mezcla, liberando energía que provoca la expansión de los gases y el movimiento del pistón hacia el PMI. Se produce la transformación de la energía química contenida en el combustible en energía mecánica trasmitida al pistón, que la trasmite a la biela, y la biela la trasmite al cigüeñal, de donde se toma para su utilización.</a:t>
            </a:r>
          </a:p>
          <a:p>
            <a:r>
              <a:rPr lang="es-MX" dirty="0"/>
              <a:t>En la cuarta fase se abre la válvula de escape y el pistón se mueve hacia el PMS (Punto Muerto Superior), expulsando los gases producidos durante la combustión y quedando preparado para empezar un nuevo ciclo (renovación de la carga</a:t>
            </a:r>
            <a:r>
              <a:rPr lang="es-MX" dirty="0" smtClean="0"/>
              <a:t>).</a:t>
            </a:r>
          </a:p>
          <a:p>
            <a:r>
              <a:rPr lang="es-MX" dirty="0"/>
              <a:t>http://es.wikipedia.org/wiki/Ciclo_Otto</a:t>
            </a:r>
          </a:p>
        </p:txBody>
      </p:sp>
    </p:spTree>
    <p:extLst>
      <p:ext uri="{BB962C8B-B14F-4D97-AF65-F5344CB8AC3E}">
        <p14:creationId xmlns:p14="http://schemas.microsoft.com/office/powerpoint/2010/main" val="19344954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conclusión</a:t>
            </a:r>
            <a:endParaRPr lang="es-MX" dirty="0"/>
          </a:p>
        </p:txBody>
      </p:sp>
      <p:sp>
        <p:nvSpPr>
          <p:cNvPr id="3" name="2 Marcador de contenido"/>
          <p:cNvSpPr>
            <a:spLocks noGrp="1"/>
          </p:cNvSpPr>
          <p:nvPr>
            <p:ph idx="1"/>
          </p:nvPr>
        </p:nvSpPr>
        <p:spPr/>
        <p:txBody>
          <a:bodyPr/>
          <a:lstStyle/>
          <a:p>
            <a:r>
              <a:rPr lang="es-MX" dirty="0" smtClean="0"/>
              <a:t>Con toda la información  que  contiene este documento se puede realizar un análisis de gases de la combustión  y diagnosticar el estado del motor y la emisión de gases que producen los automóviles para disminuir la contaminación al medio ambiente.  </a:t>
            </a:r>
            <a:endParaRPr lang="es-MX" dirty="0"/>
          </a:p>
        </p:txBody>
      </p:sp>
    </p:spTree>
    <p:extLst>
      <p:ext uri="{BB962C8B-B14F-4D97-AF65-F5344CB8AC3E}">
        <p14:creationId xmlns:p14="http://schemas.microsoft.com/office/powerpoint/2010/main" val="35454646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CARACYERISTICAS DEL CICLO OTTO Y EL CICLO DIESEL</a:t>
            </a:r>
            <a:endParaRPr lang="es-MX" dirty="0"/>
          </a:p>
        </p:txBody>
      </p:sp>
      <p:sp>
        <p:nvSpPr>
          <p:cNvPr id="3" name="2 Marcador de contenido"/>
          <p:cNvSpPr>
            <a:spLocks noGrp="1"/>
          </p:cNvSpPr>
          <p:nvPr>
            <p:ph idx="1"/>
          </p:nvPr>
        </p:nvSpPr>
        <p:spPr>
          <a:xfrm>
            <a:off x="822960" y="1100628"/>
            <a:ext cx="7520940" cy="4992668"/>
          </a:xfrm>
        </p:spPr>
        <p:txBody>
          <a:bodyPr/>
          <a:lstStyle/>
          <a:p>
            <a:r>
              <a:rPr lang="es-MX" dirty="0" smtClean="0"/>
              <a:t>CICLO OTTO 2 TIEMPOS</a:t>
            </a:r>
          </a:p>
          <a:p>
            <a:r>
              <a:rPr lang="es-MX" dirty="0" smtClean="0"/>
              <a:t>Admisión </a:t>
            </a:r>
            <a:r>
              <a:rPr lang="es-MX" dirty="0"/>
              <a:t>- Compresión). Cuando el pistón alcanza el PMI (Punto Muerto Inferior) empieza a desplazarse hasta el PMS (Punto Muerto Superior), creando una diferencia de presión que aspira la mezcla de aire y gasolina por la lumbrera de admisión hacia el cárter de </a:t>
            </a:r>
            <a:r>
              <a:rPr lang="es-MX" dirty="0" smtClean="0"/>
              <a:t>pre compresión </a:t>
            </a:r>
            <a:r>
              <a:rPr lang="es-MX" dirty="0"/>
              <a:t>.(Esto no significa que entre de forma gaseosa). Cuando el pistón tapa la lumbrera, deja de entrar mezcla, y durante el resto del recorrido descendente, el pistón la comprime en el cárter inferior, hasta que se descubre la lumbrera de transferencia que lo comunica con la cámara de compresión, con lo que la mezcla fresca </a:t>
            </a:r>
            <a:r>
              <a:rPr lang="es-MX" dirty="0" smtClean="0"/>
              <a:t>pre comprimida </a:t>
            </a:r>
            <a:r>
              <a:rPr lang="es-MX" dirty="0"/>
              <a:t>ayuda a expulsar los gases quemados del escape (renovación de la carga)</a:t>
            </a:r>
          </a:p>
          <a:p>
            <a:r>
              <a:rPr lang="es-MX" dirty="0"/>
              <a:t>(Expansión - Escape de Gases). Una vez que el pistón ha alcanzado el PMS y la mezcla está comprimida, se la enciende por una chispa entre los dos electrodos de la bujía, liberando energía y alcanzando altas presiones y temperaturas en el cilindro. El pistón se desplaza hacia abajo, realizando trabajo hasta que se descubre la lumbrera de escape. Al estar a altas presiones, los gases quemados salen por ese orificio</a:t>
            </a:r>
            <a:r>
              <a:rPr lang="es-MX" dirty="0" smtClean="0"/>
              <a:t>.</a:t>
            </a:r>
          </a:p>
          <a:p>
            <a:r>
              <a:rPr lang="es-MX" dirty="0"/>
              <a:t>http://es.wikipedia.org/wiki/Ciclo_Otto</a:t>
            </a:r>
          </a:p>
          <a:p>
            <a:endParaRPr lang="es-MX" dirty="0"/>
          </a:p>
        </p:txBody>
      </p:sp>
    </p:spTree>
    <p:extLst>
      <p:ext uri="{BB962C8B-B14F-4D97-AF65-F5344CB8AC3E}">
        <p14:creationId xmlns:p14="http://schemas.microsoft.com/office/powerpoint/2010/main" val="41212919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CARACTERISTICAS DEL CICLO OTTO Y DEL CICLO DIESEL</a:t>
            </a:r>
            <a:endParaRPr lang="es-MX" dirty="0"/>
          </a:p>
        </p:txBody>
      </p:sp>
      <p:sp>
        <p:nvSpPr>
          <p:cNvPr id="3" name="2 Marcador de contenido"/>
          <p:cNvSpPr>
            <a:spLocks noGrp="1"/>
          </p:cNvSpPr>
          <p:nvPr>
            <p:ph idx="1"/>
          </p:nvPr>
        </p:nvSpPr>
        <p:spPr>
          <a:xfrm>
            <a:off x="822960" y="1100628"/>
            <a:ext cx="7520940" cy="5136684"/>
          </a:xfrm>
        </p:spPr>
        <p:txBody>
          <a:bodyPr>
            <a:normAutofit/>
          </a:bodyPr>
          <a:lstStyle/>
          <a:p>
            <a:r>
              <a:rPr lang="es-MX" dirty="0"/>
              <a:t>Un ciclo Diésel ideal es un modelo simplificado de lo que ocurre en un motor diésel. En un motor de esta clase, a diferencia de lo que ocurre en un motor de gasolina la combustión no se produce por la ignición de una chispa en el interior de la cámara. En su lugar, aprovechando las propiedades químicas del gasóleo, el aire es comprimido hasta una temperatura superior a la de </a:t>
            </a:r>
            <a:r>
              <a:rPr lang="es-MX" dirty="0" smtClean="0"/>
              <a:t>auto Ignición </a:t>
            </a:r>
            <a:r>
              <a:rPr lang="es-MX" dirty="0"/>
              <a:t>del gasóleo y el combustible es inyectado a presión en este aire caliente, produciéndose la combustión de la mezcla.</a:t>
            </a:r>
          </a:p>
          <a:p>
            <a:endParaRPr lang="es-MX" dirty="0"/>
          </a:p>
          <a:p>
            <a:r>
              <a:rPr lang="es-MX" dirty="0"/>
              <a:t>Puesto que sólo se comprime aire, la relación de compresión (cociente entre el volumen en el punto más bajo y el más alto del pistón) puede ser mucho más alta que la de un motor de gasolina (que tiene un límite, por ser indeseable la </a:t>
            </a:r>
            <a:r>
              <a:rPr lang="es-MX" dirty="0" smtClean="0"/>
              <a:t>auto ignición </a:t>
            </a:r>
            <a:r>
              <a:rPr lang="es-MX" dirty="0"/>
              <a:t>de la mezcla). La relación de compresión de un motor diésel puede oscilar entre 12 y 24, mientras que el de gasolina puede rondar un valor de 8.</a:t>
            </a:r>
          </a:p>
          <a:p>
            <a:endParaRPr lang="es-MX" dirty="0"/>
          </a:p>
          <a:p>
            <a:r>
              <a:rPr lang="es-MX" dirty="0"/>
              <a:t>Para modelar el comportamiento del motor diésel se considera un ciclo </a:t>
            </a:r>
            <a:r>
              <a:rPr lang="es-MX" dirty="0" err="1"/>
              <a:t>Diesel</a:t>
            </a:r>
            <a:r>
              <a:rPr lang="es-MX" dirty="0"/>
              <a:t> de seis pasos, dos de los cuales se anulan </a:t>
            </a:r>
            <a:r>
              <a:rPr lang="es-MX" dirty="0" smtClean="0"/>
              <a:t>mutuamente</a:t>
            </a:r>
          </a:p>
          <a:p>
            <a:r>
              <a:rPr lang="es-MX" dirty="0"/>
              <a:t>http://laplace.us.es/wiki/index.php/Ciclo_Diesel</a:t>
            </a:r>
          </a:p>
        </p:txBody>
      </p:sp>
    </p:spTree>
    <p:extLst>
      <p:ext uri="{BB962C8B-B14F-4D97-AF65-F5344CB8AC3E}">
        <p14:creationId xmlns:p14="http://schemas.microsoft.com/office/powerpoint/2010/main" val="286255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CICLO DIESEL</a:t>
            </a:r>
            <a:endParaRPr lang="es-MX" dirty="0"/>
          </a:p>
        </p:txBody>
      </p:sp>
      <p:sp>
        <p:nvSpPr>
          <p:cNvPr id="3" name="2 Marcador de contenido"/>
          <p:cNvSpPr>
            <a:spLocks noGrp="1"/>
          </p:cNvSpPr>
          <p:nvPr>
            <p:ph idx="1"/>
          </p:nvPr>
        </p:nvSpPr>
        <p:spPr>
          <a:xfrm>
            <a:off x="822960" y="1100628"/>
            <a:ext cx="7520940" cy="5424716"/>
          </a:xfrm>
        </p:spPr>
        <p:txBody>
          <a:bodyPr>
            <a:normAutofit fontScale="77500" lnSpcReduction="20000"/>
          </a:bodyPr>
          <a:lstStyle/>
          <a:p>
            <a:r>
              <a:rPr lang="es-MX" dirty="0"/>
              <a:t>Admisión E→A</a:t>
            </a:r>
          </a:p>
          <a:p>
            <a:r>
              <a:rPr lang="es-MX" dirty="0"/>
              <a:t>El pistón baja con la válvula de admisión abierta, aumentando la cantidad de aire en la cámara. Esto se modela como una expansión a presión constante (ya que al estar la válvula abierta la presión es igual a la exterior). En el diagrama PV aparece como una recta horizontal.</a:t>
            </a:r>
          </a:p>
          <a:p>
            <a:r>
              <a:rPr lang="es-MX" dirty="0"/>
              <a:t>Compresión A→B</a:t>
            </a:r>
          </a:p>
          <a:p>
            <a:r>
              <a:rPr lang="es-MX" dirty="0"/>
              <a:t>El pistón sube comprimiendo el aire. Dada la velocidad del proceso se supone que el aire no tiene posibilidad de intercambiar calor con el ambiente, por lo que el proceso es adiabático. Se modela como la curva adiabática reversible A→B, aunque en realidad no lo es por la presencia de factores irreversibles como la fricción.</a:t>
            </a:r>
          </a:p>
          <a:p>
            <a:r>
              <a:rPr lang="es-MX" dirty="0"/>
              <a:t>Combustión B→C</a:t>
            </a:r>
          </a:p>
          <a:p>
            <a:r>
              <a:rPr lang="es-MX" dirty="0"/>
              <a:t>Un poco antes de que el pistón llegue a su punto más alto y continuando hasta un poco después de que empiece a bajar, el inyector introduce el combustible en la cámara. Al ser de mayor duración que la combustión en el ciclo Otto, este paso se modela como una adición de calor a presión constante. Éste es el único paso en el que el ciclo </a:t>
            </a:r>
            <a:r>
              <a:rPr lang="es-MX" dirty="0" smtClean="0"/>
              <a:t>Diésel </a:t>
            </a:r>
            <a:r>
              <a:rPr lang="es-MX" dirty="0"/>
              <a:t>se diferencia del Otto.</a:t>
            </a:r>
          </a:p>
          <a:p>
            <a:r>
              <a:rPr lang="es-MX" dirty="0"/>
              <a:t>Expansión C→D</a:t>
            </a:r>
          </a:p>
          <a:p>
            <a:r>
              <a:rPr lang="es-MX" dirty="0"/>
              <a:t>La alta temperatura del gas empuja al pistón hacia abajo, realizando trabajo sobre él. De nuevo, por ser un proceso muy rápido se aproxima por una curva adiabática reversible.</a:t>
            </a:r>
          </a:p>
          <a:p>
            <a:r>
              <a:rPr lang="es-MX" dirty="0"/>
              <a:t>Escape D→A y A→E</a:t>
            </a:r>
          </a:p>
          <a:p>
            <a:r>
              <a:rPr lang="es-MX" dirty="0"/>
              <a:t>Se abre la válvula de escape y el gas sale al exterior, empujado por el pistón a una temperatura mayor que la inicial, siendo sustituido por la misma cantidad de mezcla fría en la siguiente admisión. El sistema es realmente abierto, pues intercambia masa con el exterior. No obstante, dado que la cantidad de aire que sale y la que entra es la misma podemos, para el balance energético, suponer que es el mismo aire, que se ha enfriado. Este enfriamiento ocurre en dos fases. Cuando el pistón está en su punto más bajo, el volumen permanece aproximadamente constante y tenemos la </a:t>
            </a:r>
            <a:r>
              <a:rPr lang="es-MX" dirty="0" smtClean="0"/>
              <a:t>isocora </a:t>
            </a:r>
            <a:r>
              <a:rPr lang="es-MX" dirty="0"/>
              <a:t>D→A. Cuando el pistón empuja el aire hacia el exterior, con la válvula abierta, empleamos la isobara A→E, cerrando el </a:t>
            </a:r>
            <a:r>
              <a:rPr lang="es-MX" dirty="0" smtClean="0"/>
              <a:t>ciclo.</a:t>
            </a:r>
          </a:p>
          <a:p>
            <a:r>
              <a:rPr lang="es-MX" dirty="0"/>
              <a:t>http://laplace.us.es/wiki/index.php/Ciclo_Diesel</a:t>
            </a:r>
          </a:p>
        </p:txBody>
      </p:sp>
    </p:spTree>
    <p:extLst>
      <p:ext uri="{BB962C8B-B14F-4D97-AF65-F5344CB8AC3E}">
        <p14:creationId xmlns:p14="http://schemas.microsoft.com/office/powerpoint/2010/main" val="37123065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6021288"/>
            <a:ext cx="8136904" cy="548640"/>
          </a:xfrm>
        </p:spPr>
        <p:txBody>
          <a:bodyPr/>
          <a:lstStyle/>
          <a:p>
            <a:r>
              <a:rPr lang="es-MX" dirty="0"/>
              <a:t>http://laplace.us.es/wiki/index.php/Archivo:Ciclo-diesel.png</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1409" y="548680"/>
            <a:ext cx="6192687" cy="53010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CuadroTexto"/>
          <p:cNvSpPr txBox="1"/>
          <p:nvPr/>
        </p:nvSpPr>
        <p:spPr>
          <a:xfrm>
            <a:off x="5436096" y="836712"/>
            <a:ext cx="3384376" cy="369332"/>
          </a:xfrm>
          <a:prstGeom prst="rect">
            <a:avLst/>
          </a:prstGeom>
          <a:noFill/>
        </p:spPr>
        <p:txBody>
          <a:bodyPr wrap="square" rtlCol="0">
            <a:spAutoFit/>
          </a:bodyPr>
          <a:lstStyle/>
          <a:p>
            <a:r>
              <a:rPr lang="es-MX" dirty="0" smtClean="0"/>
              <a:t>CICLO DIESEL</a:t>
            </a:r>
            <a:endParaRPr lang="es-MX" dirty="0"/>
          </a:p>
        </p:txBody>
      </p:sp>
    </p:spTree>
    <p:extLst>
      <p:ext uri="{BB962C8B-B14F-4D97-AF65-F5344CB8AC3E}">
        <p14:creationId xmlns:p14="http://schemas.microsoft.com/office/powerpoint/2010/main" val="2054461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VACIO PRESION Y PRESION ATMOSFERICA</a:t>
            </a:r>
            <a:endParaRPr lang="es-MX" dirty="0"/>
          </a:p>
        </p:txBody>
      </p:sp>
      <p:sp>
        <p:nvSpPr>
          <p:cNvPr id="3" name="2 Marcador de contenido"/>
          <p:cNvSpPr>
            <a:spLocks noGrp="1"/>
          </p:cNvSpPr>
          <p:nvPr>
            <p:ph idx="1"/>
          </p:nvPr>
        </p:nvSpPr>
        <p:spPr>
          <a:xfrm>
            <a:off x="822960" y="1100628"/>
            <a:ext cx="7520940" cy="4992668"/>
          </a:xfrm>
        </p:spPr>
        <p:txBody>
          <a:bodyPr>
            <a:normAutofit fontScale="92500" lnSpcReduction="10000"/>
          </a:bodyPr>
          <a:lstStyle/>
          <a:p>
            <a:r>
              <a:rPr lang="es-MX" dirty="0"/>
              <a:t> </a:t>
            </a:r>
            <a:r>
              <a:rPr lang="es-MX" dirty="0" smtClean="0"/>
              <a:t> </a:t>
            </a:r>
            <a:r>
              <a:rPr lang="es-MX" sz="2200" dirty="0" smtClean="0"/>
              <a:t>VACIO: Por </a:t>
            </a:r>
            <a:r>
              <a:rPr lang="es-MX" sz="2200" dirty="0"/>
              <a:t>extensión, se denomina también vacío a la condición de una región donde la densidad partículas es muy baja, como por ejemplo </a:t>
            </a:r>
            <a:r>
              <a:rPr lang="es-MX" sz="2200" dirty="0" smtClean="0"/>
              <a:t>una </a:t>
            </a:r>
            <a:r>
              <a:rPr lang="es-MX" sz="2200" dirty="0"/>
              <a:t>cavidad </a:t>
            </a:r>
            <a:r>
              <a:rPr lang="es-MX" sz="2200" dirty="0" smtClean="0"/>
              <a:t>cerrada </a:t>
            </a:r>
            <a:r>
              <a:rPr lang="es-MX" sz="2200" dirty="0"/>
              <a:t>donde la presión de aire u otros gases es menor que la atmosférica</a:t>
            </a:r>
            <a:r>
              <a:rPr lang="es-MX" sz="2200" dirty="0" smtClean="0"/>
              <a:t>.</a:t>
            </a:r>
          </a:p>
          <a:p>
            <a:r>
              <a:rPr lang="es-MX" sz="2200" dirty="0" smtClean="0"/>
              <a:t>PRECION ATMOSFERICA: La </a:t>
            </a:r>
            <a:r>
              <a:rPr lang="es-MX" sz="2200" dirty="0"/>
              <a:t>presión atmosférica es la que ejerce la atmósfera o aire sobre la Tierra</a:t>
            </a:r>
            <a:r>
              <a:rPr lang="es-MX" sz="2200" dirty="0" smtClean="0"/>
              <a:t>.</a:t>
            </a:r>
          </a:p>
          <a:p>
            <a:endParaRPr lang="es-MX" sz="2200" dirty="0"/>
          </a:p>
          <a:p>
            <a:r>
              <a:rPr lang="es-MX" sz="2200" dirty="0" smtClean="0"/>
              <a:t>PRECION: es </a:t>
            </a:r>
            <a:r>
              <a:rPr lang="es-MX" sz="2200" dirty="0"/>
              <a:t>una magnitud física que mide como la proyección de la fuerza en dirección perpendicular por unidad de superficie (esa magnitud es escalar), y sirve para caracterizar cómo se aplica una determinada fuerza resultante sobre una línea</a:t>
            </a:r>
            <a:r>
              <a:rPr lang="es-MX" sz="2200" dirty="0" smtClean="0"/>
              <a:t>.</a:t>
            </a:r>
            <a:endParaRPr lang="es-MX" dirty="0" smtClean="0"/>
          </a:p>
          <a:p>
            <a:endParaRPr lang="es-MX" dirty="0"/>
          </a:p>
          <a:p>
            <a:endParaRPr lang="es-MX" dirty="0" smtClean="0"/>
          </a:p>
          <a:p>
            <a:r>
              <a:rPr lang="es-MX" dirty="0" smtClean="0"/>
              <a:t>http</a:t>
            </a:r>
            <a:r>
              <a:rPr lang="es-MX" dirty="0"/>
              <a:t>://es.wikipedia.org/wiki/Presi%C3%B3n</a:t>
            </a:r>
            <a:endParaRPr lang="es-MX" dirty="0" smtClean="0"/>
          </a:p>
          <a:p>
            <a:endParaRPr lang="es-MX" dirty="0"/>
          </a:p>
          <a:p>
            <a:r>
              <a:rPr lang="es-MX" dirty="0"/>
              <a:t>http://es.wikipedia.org/wiki/Vac%C3%ADo</a:t>
            </a:r>
            <a:endParaRPr lang="es-MX" dirty="0" smtClean="0"/>
          </a:p>
        </p:txBody>
      </p:sp>
    </p:spTree>
    <p:extLst>
      <p:ext uri="{BB962C8B-B14F-4D97-AF65-F5344CB8AC3E}">
        <p14:creationId xmlns:p14="http://schemas.microsoft.com/office/powerpoint/2010/main" val="12371545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COMPRECION ,VELOCIDAD Y ACELERACION</a:t>
            </a:r>
            <a:endParaRPr lang="es-MX" dirty="0"/>
          </a:p>
        </p:txBody>
      </p:sp>
      <p:sp>
        <p:nvSpPr>
          <p:cNvPr id="3" name="2 Marcador de contenido"/>
          <p:cNvSpPr>
            <a:spLocks noGrp="1"/>
          </p:cNvSpPr>
          <p:nvPr>
            <p:ph idx="1"/>
          </p:nvPr>
        </p:nvSpPr>
        <p:spPr>
          <a:xfrm>
            <a:off x="822960" y="1100628"/>
            <a:ext cx="7520940" cy="5424716"/>
          </a:xfrm>
        </p:spPr>
        <p:txBody>
          <a:bodyPr>
            <a:normAutofit/>
          </a:bodyPr>
          <a:lstStyle/>
          <a:p>
            <a:r>
              <a:rPr lang="es-MX" dirty="0"/>
              <a:t>El esfuerzo de compresión es la resultante de las tensiones o presiones que existe dentro de un sólido deformable o medio continuo, caracterizada porque tiende a una reducción de volumen del cuerpo, y a un acortamiento del cuerpo en determinada </a:t>
            </a:r>
            <a:r>
              <a:rPr lang="es-MX" dirty="0" smtClean="0"/>
              <a:t>dirección</a:t>
            </a:r>
          </a:p>
          <a:p>
            <a:r>
              <a:rPr lang="es-MX" dirty="0"/>
              <a:t>La velocidad es una magnitud física de carácter vectorial que expresa el desplazamiento de un objeto por unidad de tiempo. Se representa por \vec {v}\, o </a:t>
            </a:r>
            <a:r>
              <a:rPr lang="es-MX" dirty="0" smtClean="0"/>
              <a:t>\masa </a:t>
            </a:r>
            <a:r>
              <a:rPr lang="es-MX" dirty="0"/>
              <a:t>{v}\,. Sus dimensiones son [L]/[T]. Su unidad en el Sistema Internacional es el m/s.</a:t>
            </a:r>
          </a:p>
          <a:p>
            <a:r>
              <a:rPr lang="es-MX" dirty="0"/>
              <a:t>En física, la aceleración es una magnitud vectorial que nos indica el cambio de velocidad por unidad de tiempo. En el contexto de la mecánica vectorial newtoniana se representa normalmente por \vec a \, o \</a:t>
            </a:r>
            <a:r>
              <a:rPr lang="es-MX" dirty="0" err="1"/>
              <a:t>mathbf</a:t>
            </a:r>
            <a:r>
              <a:rPr lang="es-MX" dirty="0"/>
              <a:t> a \, y su módulo por a \,.</a:t>
            </a:r>
            <a:endParaRPr lang="es-MX" dirty="0" smtClean="0"/>
          </a:p>
          <a:p>
            <a:endParaRPr lang="es-MX" dirty="0" smtClean="0"/>
          </a:p>
          <a:p>
            <a:endParaRPr lang="es-MX" dirty="0"/>
          </a:p>
          <a:p>
            <a:r>
              <a:rPr lang="es-MX" dirty="0" smtClean="0"/>
              <a:t>http</a:t>
            </a:r>
            <a:r>
              <a:rPr lang="es-MX" dirty="0"/>
              <a:t>://es.wikipedia.org/wiki/Aceleraci%C3%B3n</a:t>
            </a:r>
          </a:p>
          <a:p>
            <a:r>
              <a:rPr lang="es-MX" dirty="0"/>
              <a:t>http://es.wikipedia.org/wiki/Velocidad</a:t>
            </a:r>
            <a:endParaRPr lang="es-MX" dirty="0" smtClean="0"/>
          </a:p>
          <a:p>
            <a:r>
              <a:rPr lang="es-MX" dirty="0"/>
              <a:t>http://es.wikipedia.org/wiki/Esfuerzo_de_compresi%C3%B3n</a:t>
            </a:r>
          </a:p>
        </p:txBody>
      </p:sp>
    </p:spTree>
    <p:extLst>
      <p:ext uri="{BB962C8B-B14F-4D97-AF65-F5344CB8AC3E}">
        <p14:creationId xmlns:p14="http://schemas.microsoft.com/office/powerpoint/2010/main" val="214532800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Ángulos">
  <a:themeElements>
    <a:clrScheme name="Ángulo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Ángulo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Ángulo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540</TotalTime>
  <Words>4372</Words>
  <Application>Microsoft Office PowerPoint</Application>
  <PresentationFormat>Presentación en pantalla (4:3)</PresentationFormat>
  <Paragraphs>255</Paragraphs>
  <Slides>30</Slides>
  <Notes>0</Notes>
  <HiddenSlides>0</HiddenSlides>
  <MMClips>0</MMClips>
  <ScaleCrop>false</ScaleCrop>
  <HeadingPairs>
    <vt:vector size="4" baseType="variant">
      <vt:variant>
        <vt:lpstr>Tema</vt:lpstr>
      </vt:variant>
      <vt:variant>
        <vt:i4>1</vt:i4>
      </vt:variant>
      <vt:variant>
        <vt:lpstr>Títulos de diapositiva</vt:lpstr>
      </vt:variant>
      <vt:variant>
        <vt:i4>30</vt:i4>
      </vt:variant>
    </vt:vector>
  </HeadingPairs>
  <TitlesOfParts>
    <vt:vector size="31" baseType="lpstr">
      <vt:lpstr>Ángulos</vt:lpstr>
      <vt:lpstr>      ALUMNO:ORLANDO GARCIA ROMO SALON:5102 CONTROL DE EMICIONES PROFESOR:RAUL TAPIA MORENO</vt:lpstr>
      <vt:lpstr>introducción</vt:lpstr>
      <vt:lpstr>CARACTERISTICAS DEL CICLO OTTO Y EL CICLO DIESEL</vt:lpstr>
      <vt:lpstr>CARACYERISTICAS DEL CICLO OTTO Y EL CICLO DIESEL</vt:lpstr>
      <vt:lpstr>CARACTERISTICAS DEL CICLO OTTO Y DEL CICLO DIESEL</vt:lpstr>
      <vt:lpstr>CICLO DIESEL</vt:lpstr>
      <vt:lpstr>http://laplace.us.es/wiki/index.php/Archivo:Ciclo-diesel.png</vt:lpstr>
      <vt:lpstr>VACIO PRESION Y PRESION ATMOSFERICA</vt:lpstr>
      <vt:lpstr>COMPRECION ,VELOCIDAD Y ACELERACION</vt:lpstr>
      <vt:lpstr>TEMPERATURA, ESCALA Y EMICION Y EFECTOS</vt:lpstr>
      <vt:lpstr>Conversión entre escalas</vt:lpstr>
      <vt:lpstr>Combustión , gases y residuos</vt:lpstr>
      <vt:lpstr>Porcentaje de mezcla aire combustible</vt:lpstr>
      <vt:lpstr>Pulverización y vaporización</vt:lpstr>
      <vt:lpstr>Analizador de gases  y opacímetro</vt:lpstr>
      <vt:lpstr>Normas técnicas de control de emisiones contaminantes</vt:lpstr>
      <vt:lpstr>Características tipos y especificaciones de cámaras de combustión</vt:lpstr>
      <vt:lpstr>PRODUCTOS DE LA COMBUSTION (HIDROCARBUROS, GASES, REACCIONES FOTOQUIMICAS).</vt:lpstr>
      <vt:lpstr>Mezcla ideal y mezcla real</vt:lpstr>
      <vt:lpstr>Diésel mezcla compleja de hidrocarburos</vt:lpstr>
      <vt:lpstr>volatilidad., desventajas índices</vt:lpstr>
      <vt:lpstr>Plomo porcentajes y  efectos en la combustión.</vt:lpstr>
      <vt:lpstr>Prueba de encendido y producto de los gases</vt:lpstr>
      <vt:lpstr>Emisiones contaminantes</vt:lpstr>
      <vt:lpstr>Máxima potencia y rendimiento</vt:lpstr>
      <vt:lpstr>Partículas por millón</vt:lpstr>
      <vt:lpstr>Relación estequiometria de aire combustible</vt:lpstr>
      <vt:lpstr>Formación de contaminantes</vt:lpstr>
      <vt:lpstr>Presentación de PowerPoint</vt:lpstr>
      <vt:lpstr>conclusión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ALUMNO:ORLANDO GARCIA ROMO SALON:5102 CONTROL DE EMICIONES PROFESOR:RAUL TAPIA MORENO</dc:title>
  <dc:creator>usuario</dc:creator>
  <cp:lastModifiedBy>usuario</cp:lastModifiedBy>
  <cp:revision>34</cp:revision>
  <dcterms:created xsi:type="dcterms:W3CDTF">2013-08-25T21:25:39Z</dcterms:created>
  <dcterms:modified xsi:type="dcterms:W3CDTF">2013-08-27T13:42:24Z</dcterms:modified>
</cp:coreProperties>
</file>